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3"/>
  </p:notesMasterIdLst>
  <p:handoutMasterIdLst>
    <p:handoutMasterId r:id="rId44"/>
  </p:handoutMasterIdLst>
  <p:sldIdLst>
    <p:sldId id="256" r:id="rId3"/>
    <p:sldId id="257" r:id="rId4"/>
    <p:sldId id="294" r:id="rId5"/>
    <p:sldId id="261" r:id="rId6"/>
    <p:sldId id="258"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95" r:id="rId26"/>
    <p:sldId id="278" r:id="rId27"/>
    <p:sldId id="279" r:id="rId28"/>
    <p:sldId id="280" r:id="rId29"/>
    <p:sldId id="281" r:id="rId30"/>
    <p:sldId id="282" r:id="rId31"/>
    <p:sldId id="283" r:id="rId32"/>
    <p:sldId id="284" r:id="rId33"/>
    <p:sldId id="285" r:id="rId34"/>
    <p:sldId id="286" r:id="rId35"/>
    <p:sldId id="287" r:id="rId36"/>
    <p:sldId id="288" r:id="rId37"/>
    <p:sldId id="290" r:id="rId38"/>
    <p:sldId id="289" r:id="rId39"/>
    <p:sldId id="291" r:id="rId40"/>
    <p:sldId id="292" r:id="rId41"/>
    <p:sldId id="293"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2D200454-40CA-4A62-9FC3-DE9A4176ACB9}">
      <p15:notesGuideLst xmlns:p15="http://schemas.microsoft.com/office/powerpoint/2012/main" xmlns=""/>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wqGW4VjgT3Jdr1LDyq4V5jkUk3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yo Alabi" initials="" lastIdx="1" clrIdx="0"/>
  <p:cmAuthor id="1" name="Janet Fulk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AA09457-9F45-43D3-A665-C4813BE609BE}">
  <a:tblStyle styleId="{6AA09457-9F45-43D3-A665-C4813BE609B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98" y="-78"/>
      </p:cViewPr>
      <p:guideLst>
        <p:guide orient="horz" pos="2160"/>
        <p:guide pos="2880"/>
      </p:guideLst>
    </p:cSldViewPr>
  </p:slideViewPr>
  <p:notesTextViewPr>
    <p:cViewPr>
      <p:scale>
        <a:sx n="1" d="1"/>
        <a:sy n="1" d="1"/>
      </p:scale>
      <p:origin x="0" y="0"/>
    </p:cViewPr>
  </p:notesTextViewPr>
  <p:sorterViewPr>
    <p:cViewPr>
      <p:scale>
        <a:sx n="100" d="100"/>
        <a:sy n="100" d="100"/>
      </p:scale>
      <p:origin x="0" y="-1324"/>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6-03T00:57:42.875" idx="1">
    <p:pos x="6000" y="0"/>
    <p:text>Hi Janet</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Cv4e6s"/>
      </p:ext>
    </p:extLst>
  </p:cm>
  <p:cm authorId="1" dt="2019-06-03T00:57:42.875" idx="1">
    <p:pos x="6000" y="0"/>
    <p:text>Hi Thanks for making this pretty</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DCv4e7Q"/>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341BCEB-CF96-4A1E-BD8C-FF74C0428A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9CE9D040-0CC4-472F-9F97-83794DC2E8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7FBB3F-A956-48A1-9B12-693F38652A58}" type="datetimeFigureOut">
              <a:rPr lang="en-US" smtClean="0"/>
              <a:t>6/6/2019</a:t>
            </a:fld>
            <a:endParaRPr lang="en-US"/>
          </a:p>
        </p:txBody>
      </p:sp>
      <p:sp>
        <p:nvSpPr>
          <p:cNvPr id="4" name="Footer Placeholder 3">
            <a:extLst>
              <a:ext uri="{FF2B5EF4-FFF2-40B4-BE49-F238E27FC236}">
                <a16:creationId xmlns:a16="http://schemas.microsoft.com/office/drawing/2014/main" xmlns="" id="{0734AAC7-50A9-4C0E-A69B-FDF81ABF36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591BCD5-53E3-4D97-98CC-2317DCD32C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C4246F-78ED-408A-A69E-99782C480DEC}" type="slidenum">
              <a:rPr lang="en-US" smtClean="0"/>
              <a:t>‹#›</a:t>
            </a:fld>
            <a:endParaRPr lang="en-US"/>
          </a:p>
        </p:txBody>
      </p:sp>
    </p:spTree>
    <p:extLst>
      <p:ext uri="{BB962C8B-B14F-4D97-AF65-F5344CB8AC3E}">
        <p14:creationId xmlns:p14="http://schemas.microsoft.com/office/powerpoint/2010/main" val="49846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1716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ad15e3de5_2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5ad15e3de5_2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ad15e3de5_2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5ad15e3de5_2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ad15e3de5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5ad15e3de5_2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ad15e3de5_2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5ad15e3de5_2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af84bee20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af84bee20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5af84bee20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ad15e3de5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From Fall to Spring SD MESA lost 5,574 students – some may have graduates but 3,582 = 1992 students were lost to other CCCs</a:t>
            </a:r>
            <a:endParaRPr/>
          </a:p>
        </p:txBody>
      </p:sp>
      <p:sp>
        <p:nvSpPr>
          <p:cNvPr id="275" name="Google Shape;275;g5ad15e3de5_2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ad15e3de5_2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5ad15e3de5_2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5ad15e3de5_2_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ad15e3de5_2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ad15e3de5_2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Who does this alpha order benefit? DO you think students know what IGETC or LAS stand for?</a:t>
            </a:r>
            <a:endParaRPr/>
          </a:p>
        </p:txBody>
      </p:sp>
      <p:sp>
        <p:nvSpPr>
          <p:cNvPr id="295" name="Google Shape;295;g5ad15e3de5_2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ad15e3de5_2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5ad15e3de5_2_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5ad15e3de5_2_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ad15e3de5_2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5ad15e3de5_2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5ad15e3de5_2_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ad15e3de5_2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5ad15e3de5_2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ad15e3de5_2_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Fill in your content</a:t>
            </a:r>
            <a:endParaRPr/>
          </a:p>
        </p:txBody>
      </p:sp>
      <p:sp>
        <p:nvSpPr>
          <p:cNvPr id="175" name="Google Shape;175;g5ad15e3de5_2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ad15e3de5_2_1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5ad15e3de5_2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ad15e3de5_2_1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5ad15e3de5_2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ad15e3de5_2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5ad15e3de5_2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ad15e3de5_2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5ad15e3de5_2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147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ad15e3de5_2_2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5ad15e3de5_2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ad15e3de5_2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5ad15e3de5_2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ad15e3de5_2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Their Guidelines were in paragraph form so I had to reduce and bullet them</a:t>
            </a:r>
            <a:endParaRPr/>
          </a:p>
        </p:txBody>
      </p:sp>
      <p:sp>
        <p:nvSpPr>
          <p:cNvPr id="368" name="Google Shape;368;g5ad15e3de5_2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8ac2080d4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58ac2080d4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58ac2080d4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ad15e3de5_2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5ad15e3de5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83" name="Google Shape;383;g5ad15e3de5_2_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ad15e3de5_2_2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Some examples - no magic number no magic names no easy formula</a:t>
            </a:r>
            <a:endParaRPr/>
          </a:p>
        </p:txBody>
      </p:sp>
      <p:sp>
        <p:nvSpPr>
          <p:cNvPr id="391" name="Google Shape;391;g5ad15e3de5_2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ad15e3de5_2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5ad15e3de5_2_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Ty will get the questions together and collaborate with Tony and Howard on getting information for questions and interacting with students</a:t>
            </a:r>
            <a:endParaRPr/>
          </a:p>
        </p:txBody>
      </p:sp>
      <p:sp>
        <p:nvSpPr>
          <p:cNvPr id="203" name="Google Shape;203;g5ad15e3de5_2_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ad15e3de5_2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5ad15e3de5_2_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g5ad15e3de5_2_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ad15e3de5_2_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5ad15e3de5_2_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5ad15e3de5_2_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5ad15e3de5_2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5ad15e3de5_2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g5ad15e3de5_2_2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5ad15e3de5_2_2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5ad15e3de5_2_2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5ad15e3de5_2_2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ad15e3de5_2_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5ad15e3de5_2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af84bee20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af84bee20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5af84bee20_0_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5ad15e3de5_2_2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g5ad15e3de5_2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5ad15e3de5_2_2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g5ad15e3de5_2_2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af84bee20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af84bee20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5af84bee20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af84bee20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5af84bee20_0_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g5af84bee20_0_5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af84bee20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af84bee20_1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Shifting from Institutional View to student perspective</a:t>
            </a:r>
            <a:endParaRPr/>
          </a:p>
        </p:txBody>
      </p:sp>
      <p:sp>
        <p:nvSpPr>
          <p:cNvPr id="183" name="Google Shape;183;g5af84bee20_1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af84bee20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af84bee20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San Diego Mesa website</a:t>
            </a:r>
            <a:endParaRPr/>
          </a:p>
        </p:txBody>
      </p:sp>
      <p:sp>
        <p:nvSpPr>
          <p:cNvPr id="191" name="Google Shape;191;g5af84bee20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af84bee2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af84bee20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5af84bee20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ad15e3de5_2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Translate this difference into time – 14 units is one year or more</a:t>
            </a:r>
            <a:endParaRPr/>
          </a:p>
        </p:txBody>
      </p:sp>
      <p:sp>
        <p:nvSpPr>
          <p:cNvPr id="212" name="Google Shape;212;g5ad15e3de5_2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ad15e3de5_2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5ad15e3de5_2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students were introduced to their majors earlier it would have benefitted them?</a:t>
            </a:r>
            <a:endParaRPr/>
          </a:p>
        </p:txBody>
      </p:sp>
      <p:sp>
        <p:nvSpPr>
          <p:cNvPr id="223" name="Google Shape;223;g5ad15e3de5_2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ad15e3de5_2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5ad15e3de5_2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cxnSp>
        <p:nvCxnSpPr>
          <p:cNvPr id="93" name="Google Shape;93;g5ad15e3de5_2_8"/>
          <p:cNvCxnSpPr/>
          <p:nvPr/>
        </p:nvCxnSpPr>
        <p:spPr>
          <a:xfrm>
            <a:off x="685800" y="3398838"/>
            <a:ext cx="7848600" cy="1587"/>
          </a:xfrm>
          <a:prstGeom prst="straightConnector1">
            <a:avLst/>
          </a:prstGeom>
          <a:noFill/>
          <a:ln w="19050" cap="flat" cmpd="sng">
            <a:solidFill>
              <a:schemeClr val="dk2"/>
            </a:solidFill>
            <a:prstDash val="solid"/>
            <a:round/>
            <a:headEnd type="none" w="sm" len="sm"/>
            <a:tailEnd type="none" w="sm" len="sm"/>
          </a:ln>
        </p:spPr>
      </p:cxnSp>
      <p:sp>
        <p:nvSpPr>
          <p:cNvPr id="94" name="Google Shape;94;g5ad15e3de5_2_8"/>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g5ad15e3de5_2_8"/>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96" name="Google Shape;96;g5ad15e3de5_2_8"/>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5ad15e3de5_2_8"/>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5ad15e3de5_2_8"/>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g5ad15e3de5_2_1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g5ad15e3de5_2_1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2" name="Google Shape;102;g5ad15e3de5_2_15"/>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5ad15e3de5_2_15"/>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5ad15e3de5_2_1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g5ad15e3de5_2_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g5ad15e3de5_2_21"/>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8" name="Google Shape;108;g5ad15e3de5_2_21"/>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9" name="Google Shape;109;g5ad15e3de5_2_21"/>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5ad15e3de5_2_21"/>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5ad15e3de5_2_21"/>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12"/>
        <p:cNvGrpSpPr/>
        <p:nvPr/>
      </p:nvGrpSpPr>
      <p:grpSpPr>
        <a:xfrm>
          <a:off x="0" y="0"/>
          <a:ext cx="0" cy="0"/>
          <a:chOff x="0" y="0"/>
          <a:chExt cx="0" cy="0"/>
        </a:xfrm>
      </p:grpSpPr>
      <p:cxnSp>
        <p:nvCxnSpPr>
          <p:cNvPr id="113" name="Google Shape;113;g5ad15e3de5_2_28"/>
          <p:cNvCxnSpPr/>
          <p:nvPr/>
        </p:nvCxnSpPr>
        <p:spPr>
          <a:xfrm>
            <a:off x="731838" y="4598988"/>
            <a:ext cx="7848600" cy="1587"/>
          </a:xfrm>
          <a:prstGeom prst="straightConnector1">
            <a:avLst/>
          </a:prstGeom>
          <a:noFill/>
          <a:ln w="19050" cap="flat" cmpd="sng">
            <a:solidFill>
              <a:schemeClr val="lt2"/>
            </a:solidFill>
            <a:prstDash val="solid"/>
            <a:round/>
            <a:headEnd type="none" w="sm" len="sm"/>
            <a:tailEnd type="none" w="sm" len="sm"/>
          </a:ln>
        </p:spPr>
      </p:cxnSp>
      <p:sp>
        <p:nvSpPr>
          <p:cNvPr id="114" name="Google Shape;114;g5ad15e3de5_2_28"/>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g5ad15e3de5_2_28"/>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116" name="Google Shape;116;g5ad15e3de5_2_28"/>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5ad15e3de5_2_28"/>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5ad15e3de5_2_28"/>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cxnSp>
        <p:nvCxnSpPr>
          <p:cNvPr id="120" name="Google Shape;120;g5ad15e3de5_2_35"/>
          <p:cNvCxnSpPr/>
          <p:nvPr/>
        </p:nvCxnSpPr>
        <p:spPr>
          <a:xfrm rot="5400000">
            <a:off x="2218531" y="4045744"/>
            <a:ext cx="4708525" cy="1588"/>
          </a:xfrm>
          <a:prstGeom prst="straightConnector1">
            <a:avLst/>
          </a:prstGeom>
          <a:noFill/>
          <a:ln w="19050" cap="flat" cmpd="sng">
            <a:solidFill>
              <a:schemeClr val="dk2"/>
            </a:solidFill>
            <a:prstDash val="solid"/>
            <a:round/>
            <a:headEnd type="none" w="sm" len="sm"/>
            <a:tailEnd type="none" w="sm" len="sm"/>
          </a:ln>
        </p:spPr>
      </p:cxnSp>
      <p:sp>
        <p:nvSpPr>
          <p:cNvPr id="121" name="Google Shape;121;g5ad15e3de5_2_3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g5ad15e3de5_2_35"/>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23" name="Google Shape;123;g5ad15e3de5_2_35"/>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24" name="Google Shape;124;g5ad15e3de5_2_35"/>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25" name="Google Shape;125;g5ad15e3de5_2_35"/>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26" name="Google Shape;126;g5ad15e3de5_2_35"/>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5ad15e3de5_2_35"/>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5ad15e3de5_2_3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g5ad15e3de5_2_4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5ad15e3de5_2_45"/>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5ad15e3de5_2_45"/>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5ad15e3de5_2_4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g5ad15e3de5_2_50"/>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5ad15e3de5_2_50"/>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5ad15e3de5_2_50"/>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cxnSp>
        <p:nvCxnSpPr>
          <p:cNvPr id="139" name="Google Shape;139;g5ad15e3de5_2_54"/>
          <p:cNvCxnSpPr/>
          <p:nvPr/>
        </p:nvCxnSpPr>
        <p:spPr>
          <a:xfrm rot="5400000">
            <a:off x="-13494" y="3580607"/>
            <a:ext cx="5578475" cy="1588"/>
          </a:xfrm>
          <a:prstGeom prst="straightConnector1">
            <a:avLst/>
          </a:prstGeom>
          <a:noFill/>
          <a:ln w="19050" cap="flat" cmpd="sng">
            <a:solidFill>
              <a:schemeClr val="dk2"/>
            </a:solidFill>
            <a:prstDash val="solid"/>
            <a:round/>
            <a:headEnd type="none" w="sm" len="sm"/>
            <a:tailEnd type="none" w="sm" len="sm"/>
          </a:ln>
        </p:spPr>
      </p:cxnSp>
      <p:sp>
        <p:nvSpPr>
          <p:cNvPr id="140" name="Google Shape;140;g5ad15e3de5_2_54"/>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5ad15e3de5_2_54"/>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42" name="Google Shape;142;g5ad15e3de5_2_54"/>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43" name="Google Shape;143;g5ad15e3de5_2_54"/>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5ad15e3de5_2_54"/>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5ad15e3de5_2_54"/>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6"/>
        <p:cNvGrpSpPr/>
        <p:nvPr/>
      </p:nvGrpSpPr>
      <p:grpSpPr>
        <a:xfrm>
          <a:off x="0" y="0"/>
          <a:ext cx="0" cy="0"/>
          <a:chOff x="0" y="0"/>
          <a:chExt cx="0" cy="0"/>
        </a:xfrm>
      </p:grpSpPr>
      <p:sp>
        <p:nvSpPr>
          <p:cNvPr id="147" name="Google Shape;147;g5ad15e3de5_2_62"/>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5ad15e3de5_2_62"/>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9" name="Google Shape;149;g5ad15e3de5_2_62"/>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50" name="Google Shape;150;g5ad15e3de5_2_62"/>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5ad15e3de5_2_62"/>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5ad15e3de5_2_62"/>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g5ad15e3de5_2_6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g5ad15e3de5_2_69"/>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6" name="Google Shape;156;g5ad15e3de5_2_69"/>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5ad15e3de5_2_69"/>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5ad15e3de5_2_69"/>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9"/>
        <p:cNvGrpSpPr/>
        <p:nvPr/>
      </p:nvGrpSpPr>
      <p:grpSpPr>
        <a:xfrm>
          <a:off x="0" y="0"/>
          <a:ext cx="0" cy="0"/>
          <a:chOff x="0" y="0"/>
          <a:chExt cx="0" cy="0"/>
        </a:xfrm>
      </p:grpSpPr>
      <p:sp>
        <p:nvSpPr>
          <p:cNvPr id="160" name="Google Shape;160;g5ad15e3de5_2_75"/>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g5ad15e3de5_2_75"/>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2" name="Google Shape;162;g5ad15e3de5_2_75"/>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5ad15e3de5_2_75"/>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5ad15e3de5_2_7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5ad15e3de5_2_0"/>
          <p:cNvSpPr/>
          <p:nvPr/>
        </p:nvSpPr>
        <p:spPr>
          <a:xfrm>
            <a:off x="0" y="220663"/>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 name="Google Shape;86;g5ad15e3de5_2_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2pPr>
            <a:lvl3pPr marR="0" lvl="2"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3pPr>
            <a:lvl4pPr marR="0" lvl="3"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4pPr>
            <a:lvl5pPr marR="0" lvl="4"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5pPr>
            <a:lvl6pPr marR="0" lvl="5"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6pPr>
            <a:lvl7pPr marR="0" lvl="6"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7pPr>
            <a:lvl8pPr marR="0" lvl="7"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8pPr>
            <a:lvl9pPr marR="0" lvl="8" algn="l" rtl="0">
              <a:spcBef>
                <a:spcPts val="0"/>
              </a:spcBef>
              <a:spcAft>
                <a:spcPts val="0"/>
              </a:spcAft>
              <a:buSzPts val="1400"/>
              <a:buNone/>
              <a:defRPr sz="4000" b="0" i="0" u="none" strike="noStrike" cap="none">
                <a:solidFill>
                  <a:schemeClr val="dk2"/>
                </a:solidFill>
                <a:latin typeface="Calibri"/>
                <a:ea typeface="Calibri"/>
                <a:cs typeface="Calibri"/>
                <a:sym typeface="Calibri"/>
              </a:defRPr>
            </a:lvl9pPr>
          </a:lstStyle>
          <a:p>
            <a:endParaRPr/>
          </a:p>
        </p:txBody>
      </p:sp>
      <p:sp>
        <p:nvSpPr>
          <p:cNvPr id="87" name="Google Shape;87;g5ad15e3de5_2_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88" name="Google Shape;88;g5ad15e3de5_2_0"/>
          <p:cNvSpPr/>
          <p:nvPr/>
        </p:nvSpPr>
        <p:spPr>
          <a:xfrm>
            <a:off x="0" y="0"/>
            <a:ext cx="9144000" cy="3651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 name="Google Shape;89;g5ad15e3de5_2_0"/>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g5ad15e3de5_2_0"/>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1" name="Google Shape;91;g5ad15e3de5_2_0"/>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9.jp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61.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tinyurl.com/CCC-GP2018"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hyperlink" Target="https://www.asccc.org/guided-pathway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5ad15e3de5_2_81"/>
          <p:cNvSpPr txBox="1">
            <a:spLocks noGrp="1"/>
          </p:cNvSpPr>
          <p:nvPr>
            <p:ph type="subTitle" idx="1"/>
          </p:nvPr>
        </p:nvSpPr>
        <p:spPr>
          <a:xfrm>
            <a:off x="1136100" y="3429000"/>
            <a:ext cx="6871800" cy="1535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r>
              <a:rPr lang="en-US" sz="3000" b="1">
                <a:latin typeface="Oswald"/>
                <a:ea typeface="Oswald"/>
                <a:cs typeface="Oswald"/>
                <a:sym typeface="Oswald"/>
              </a:rPr>
              <a:t>Stepping into Guided Pathways </a:t>
            </a:r>
            <a:endParaRPr sz="3000" b="1">
              <a:latin typeface="Oswald"/>
              <a:ea typeface="Oswald"/>
              <a:cs typeface="Oswald"/>
              <a:sym typeface="Oswald"/>
            </a:endParaRPr>
          </a:p>
          <a:p>
            <a:pPr marL="0" lvl="0" indent="0" algn="ctr" rtl="0">
              <a:spcBef>
                <a:spcPts val="0"/>
              </a:spcBef>
              <a:spcAft>
                <a:spcPts val="0"/>
              </a:spcAft>
              <a:buClr>
                <a:srgbClr val="888888"/>
              </a:buClr>
              <a:buSzPts val="3200"/>
              <a:buNone/>
            </a:pPr>
            <a:r>
              <a:rPr lang="en-US" sz="3000" b="1">
                <a:latin typeface="Oswald"/>
                <a:ea typeface="Oswald"/>
                <a:cs typeface="Oswald"/>
                <a:sym typeface="Oswald"/>
              </a:rPr>
              <a:t>with the Student Journey in Mind</a:t>
            </a:r>
            <a:endParaRPr sz="3000" b="1">
              <a:latin typeface="Oswald"/>
              <a:ea typeface="Oswald"/>
              <a:cs typeface="Oswald"/>
              <a:sym typeface="Oswald"/>
            </a:endParaRPr>
          </a:p>
          <a:p>
            <a:pPr marL="0" lvl="0" indent="0" algn="ctr" rtl="0">
              <a:spcBef>
                <a:spcPts val="0"/>
              </a:spcBef>
              <a:spcAft>
                <a:spcPts val="0"/>
              </a:spcAft>
              <a:buClr>
                <a:srgbClr val="888888"/>
              </a:buClr>
              <a:buSzPts val="3200"/>
              <a:buNone/>
            </a:pPr>
            <a:r>
              <a:rPr lang="en-US" sz="3000" b="1">
                <a:latin typeface="Oswald"/>
                <a:ea typeface="Oswald"/>
                <a:cs typeface="Oswald"/>
                <a:sym typeface="Oswald"/>
              </a:rPr>
              <a:t>June 5, 2019</a:t>
            </a:r>
            <a:r>
              <a:rPr lang="en-US" sz="3000" b="1"/>
              <a:t> </a:t>
            </a:r>
            <a:endParaRPr sz="3000" b="1"/>
          </a:p>
        </p:txBody>
      </p:sp>
      <p:pic>
        <p:nvPicPr>
          <p:cNvPr id="170" name="Google Shape;170;g5ad15e3de5_2_81"/>
          <p:cNvPicPr preferRelativeResize="0"/>
          <p:nvPr/>
        </p:nvPicPr>
        <p:blipFill rotWithShape="1">
          <a:blip r:embed="rId3">
            <a:alphaModFix/>
          </a:blip>
          <a:srcRect/>
          <a:stretch/>
        </p:blipFill>
        <p:spPr>
          <a:xfrm>
            <a:off x="1836891" y="699598"/>
            <a:ext cx="5656333" cy="1877351"/>
          </a:xfrm>
          <a:prstGeom prst="rect">
            <a:avLst/>
          </a:prstGeom>
          <a:noFill/>
          <a:ln>
            <a:noFill/>
          </a:ln>
        </p:spPr>
      </p:pic>
      <p:pic>
        <p:nvPicPr>
          <p:cNvPr id="171" name="Google Shape;171;g5ad15e3de5_2_81"/>
          <p:cNvPicPr preferRelativeResize="0"/>
          <p:nvPr/>
        </p:nvPicPr>
        <p:blipFill rotWithShape="1">
          <a:blip r:embed="rId4">
            <a:alphaModFix/>
          </a:blip>
          <a:srcRect/>
          <a:stretch/>
        </p:blipFill>
        <p:spPr>
          <a:xfrm>
            <a:off x="4875350" y="4353325"/>
            <a:ext cx="4579250" cy="2370125"/>
          </a:xfrm>
          <a:prstGeom prst="rect">
            <a:avLst/>
          </a:prstGeom>
          <a:noFill/>
          <a:ln>
            <a:noFill/>
          </a:ln>
        </p:spPr>
      </p:pic>
      <p:pic>
        <p:nvPicPr>
          <p:cNvPr id="172" name="Google Shape;172;g5ad15e3de5_2_81"/>
          <p:cNvPicPr preferRelativeResize="0"/>
          <p:nvPr/>
        </p:nvPicPr>
        <p:blipFill>
          <a:blip r:embed="rId5">
            <a:alphaModFix/>
          </a:blip>
          <a:stretch>
            <a:fillRect/>
          </a:stretch>
        </p:blipFill>
        <p:spPr>
          <a:xfrm>
            <a:off x="0" y="4628750"/>
            <a:ext cx="3415600" cy="2094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5ad15e3de5_2_116"/>
          <p:cNvSpPr txBox="1">
            <a:spLocks noGrp="1"/>
          </p:cNvSpPr>
          <p:nvPr>
            <p:ph type="title"/>
          </p:nvPr>
        </p:nvSpPr>
        <p:spPr>
          <a:xfrm>
            <a:off x="151600" y="533400"/>
            <a:ext cx="8763900" cy="611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latin typeface="Oswald"/>
                <a:ea typeface="Oswald"/>
                <a:cs typeface="Oswald"/>
                <a:sym typeface="Oswald"/>
              </a:rPr>
              <a:t>Great English &amp; Math Completions</a:t>
            </a:r>
            <a:endParaRPr sz="4800" b="1">
              <a:latin typeface="Oswald"/>
              <a:ea typeface="Oswald"/>
              <a:cs typeface="Oswald"/>
              <a:sym typeface="Oswald"/>
            </a:endParaRPr>
          </a:p>
        </p:txBody>
      </p:sp>
      <p:pic>
        <p:nvPicPr>
          <p:cNvPr id="234" name="Google Shape;234;g5ad15e3de5_2_116" descr="Screen Clipping"/>
          <p:cNvPicPr preferRelativeResize="0">
            <a:picLocks noGrp="1"/>
          </p:cNvPicPr>
          <p:nvPr>
            <p:ph type="body" idx="1"/>
          </p:nvPr>
        </p:nvPicPr>
        <p:blipFill rotWithShape="1">
          <a:blip r:embed="rId3">
            <a:alphaModFix/>
          </a:blip>
          <a:srcRect/>
          <a:stretch/>
        </p:blipFill>
        <p:spPr>
          <a:xfrm>
            <a:off x="0" y="1295400"/>
            <a:ext cx="9169458" cy="4326932"/>
          </a:xfrm>
          <a:prstGeom prst="rect">
            <a:avLst/>
          </a:prstGeom>
          <a:noFill/>
          <a:ln>
            <a:noFill/>
          </a:ln>
        </p:spPr>
      </p:pic>
      <p:sp>
        <p:nvSpPr>
          <p:cNvPr id="235" name="Google Shape;235;g5ad15e3de5_2_116"/>
          <p:cNvSpPr/>
          <p:nvPr/>
        </p:nvSpPr>
        <p:spPr>
          <a:xfrm>
            <a:off x="-7" y="5622325"/>
            <a:ext cx="89154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You have just worked on Program Pathways from the Institutional Perspective now change seats</a:t>
            </a:r>
            <a:endParaRPr sz="2000" b="0" i="0" u="none" strike="noStrike" cap="none" dirty="0">
              <a:solidFill>
                <a:schemeClr val="dk1"/>
              </a:solidFill>
              <a:latin typeface="Calibri"/>
              <a:ea typeface="Calibri"/>
              <a:cs typeface="Calibri"/>
              <a:sym typeface="Calibri"/>
            </a:endParaRPr>
          </a:p>
        </p:txBody>
      </p:sp>
      <p:pic>
        <p:nvPicPr>
          <p:cNvPr id="236" name="Google Shape;236;g5ad15e3de5_2_116"/>
          <p:cNvPicPr preferRelativeResize="0"/>
          <p:nvPr/>
        </p:nvPicPr>
        <p:blipFill rotWithShape="1">
          <a:blip r:embed="rId4">
            <a:alphaModFix/>
          </a:blip>
          <a:srcRect/>
          <a:stretch/>
        </p:blipFill>
        <p:spPr>
          <a:xfrm>
            <a:off x="6240050" y="6088500"/>
            <a:ext cx="2746350" cy="634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5ad15e3de5_2_122"/>
          <p:cNvSpPr txBox="1">
            <a:spLocks noGrp="1"/>
          </p:cNvSpPr>
          <p:nvPr>
            <p:ph type="title"/>
          </p:nvPr>
        </p:nvSpPr>
        <p:spPr>
          <a:xfrm>
            <a:off x="457200" y="419100"/>
            <a:ext cx="8229600" cy="66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dirty="0">
                <a:latin typeface="Oswald"/>
                <a:ea typeface="Oswald"/>
                <a:cs typeface="Oswald"/>
                <a:sym typeface="Oswald"/>
              </a:rPr>
              <a:t>Become a MESA Student</a:t>
            </a:r>
            <a:endParaRPr sz="4800" b="1" dirty="0">
              <a:latin typeface="Oswald"/>
              <a:ea typeface="Oswald"/>
              <a:cs typeface="Oswald"/>
              <a:sym typeface="Oswald"/>
            </a:endParaRPr>
          </a:p>
        </p:txBody>
      </p:sp>
      <p:sp>
        <p:nvSpPr>
          <p:cNvPr id="242" name="Google Shape;242;g5ad15e3de5_2_122"/>
          <p:cNvSpPr txBox="1">
            <a:spLocks noGrp="1"/>
          </p:cNvSpPr>
          <p:nvPr>
            <p:ph type="body" idx="1"/>
          </p:nvPr>
        </p:nvSpPr>
        <p:spPr>
          <a:xfrm>
            <a:off x="174150" y="1028650"/>
            <a:ext cx="5258100" cy="3359100"/>
          </a:xfrm>
          <a:prstGeom prst="rect">
            <a:avLst/>
          </a:pr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182562" lvl="0" indent="-212407" algn="l" rtl="0">
              <a:lnSpc>
                <a:spcPct val="150000"/>
              </a:lnSpc>
              <a:spcBef>
                <a:spcPts val="50"/>
              </a:spcBef>
              <a:spcAft>
                <a:spcPts val="0"/>
              </a:spcAft>
              <a:buClr>
                <a:schemeClr val="dk1"/>
              </a:buClr>
              <a:buSzPts val="2000"/>
              <a:buChar char="➢"/>
            </a:pPr>
            <a:r>
              <a:rPr lang="en-US" sz="2000" dirty="0">
                <a:latin typeface="Arial"/>
                <a:ea typeface="Arial"/>
                <a:cs typeface="Arial"/>
                <a:sym typeface="Arial"/>
              </a:rPr>
              <a:t>Assume that you are new to Mesa</a:t>
            </a:r>
            <a:endParaRPr sz="2000" dirty="0">
              <a:latin typeface="Arial"/>
              <a:ea typeface="Arial"/>
              <a:cs typeface="Arial"/>
              <a:sym typeface="Arial"/>
            </a:endParaRPr>
          </a:p>
          <a:p>
            <a:pPr marL="182562" lvl="0" indent="-212407" algn="l" rtl="0">
              <a:lnSpc>
                <a:spcPct val="150000"/>
              </a:lnSpc>
              <a:spcBef>
                <a:spcPts val="50"/>
              </a:spcBef>
              <a:spcAft>
                <a:spcPts val="0"/>
              </a:spcAft>
              <a:buClr>
                <a:schemeClr val="dk1"/>
              </a:buClr>
              <a:buSzPts val="2000"/>
              <a:buChar char="➢"/>
            </a:pPr>
            <a:r>
              <a:rPr lang="en-US" sz="2000" dirty="0">
                <a:latin typeface="Arial"/>
                <a:ea typeface="Arial"/>
                <a:cs typeface="Arial"/>
                <a:sym typeface="Arial"/>
              </a:rPr>
              <a:t>You intend to go to college full time and work about 10 hours per week</a:t>
            </a:r>
            <a:endParaRPr sz="2000" dirty="0">
              <a:latin typeface="Arial"/>
              <a:ea typeface="Arial"/>
              <a:cs typeface="Arial"/>
              <a:sym typeface="Arial"/>
            </a:endParaRPr>
          </a:p>
          <a:p>
            <a:pPr marL="182562" lvl="0" indent="-212407" algn="l" rtl="0">
              <a:lnSpc>
                <a:spcPct val="150000"/>
              </a:lnSpc>
              <a:spcBef>
                <a:spcPts val="50"/>
              </a:spcBef>
              <a:spcAft>
                <a:spcPts val="0"/>
              </a:spcAft>
              <a:buClr>
                <a:schemeClr val="dk1"/>
              </a:buClr>
              <a:buSzPts val="2000"/>
              <a:buChar char="➢"/>
            </a:pPr>
            <a:r>
              <a:rPr lang="en-US" sz="2000" dirty="0">
                <a:latin typeface="Arial"/>
                <a:ea typeface="Arial"/>
                <a:cs typeface="Arial"/>
                <a:sym typeface="Arial"/>
              </a:rPr>
              <a:t>You are at college level in Math, English or ESL but are a first generation college student</a:t>
            </a:r>
            <a:endParaRPr sz="2000" dirty="0">
              <a:latin typeface="Arial"/>
              <a:ea typeface="Arial"/>
              <a:cs typeface="Arial"/>
              <a:sym typeface="Arial"/>
            </a:endParaRPr>
          </a:p>
          <a:p>
            <a:pPr marL="182562" lvl="0" indent="-212407" algn="l" rtl="0">
              <a:lnSpc>
                <a:spcPct val="150000"/>
              </a:lnSpc>
              <a:spcBef>
                <a:spcPts val="50"/>
              </a:spcBef>
              <a:spcAft>
                <a:spcPts val="50"/>
              </a:spcAft>
              <a:buClr>
                <a:schemeClr val="dk1"/>
              </a:buClr>
              <a:buSzPts val="2000"/>
              <a:buChar char="➢"/>
            </a:pPr>
            <a:r>
              <a:rPr lang="en-US" sz="2000" dirty="0">
                <a:latin typeface="Arial"/>
                <a:ea typeface="Arial"/>
                <a:cs typeface="Arial"/>
                <a:sym typeface="Arial"/>
              </a:rPr>
              <a:t>Your intention is to complete in 2 years, transfer and get a job to help your family ASAP</a:t>
            </a:r>
            <a:endParaRPr sz="2000" dirty="0">
              <a:latin typeface="Arial"/>
              <a:ea typeface="Arial"/>
              <a:cs typeface="Arial"/>
              <a:sym typeface="Arial"/>
            </a:endParaRPr>
          </a:p>
        </p:txBody>
      </p:sp>
      <p:pic>
        <p:nvPicPr>
          <p:cNvPr id="243" name="Google Shape;243;g5ad15e3de5_2_122"/>
          <p:cNvPicPr preferRelativeResize="0"/>
          <p:nvPr/>
        </p:nvPicPr>
        <p:blipFill rotWithShape="1">
          <a:blip r:embed="rId3">
            <a:alphaModFix/>
          </a:blip>
          <a:srcRect l="102"/>
          <a:stretch/>
        </p:blipFill>
        <p:spPr>
          <a:xfrm>
            <a:off x="3068320" y="4785360"/>
            <a:ext cx="6075679" cy="2151915"/>
          </a:xfrm>
          <a:prstGeom prst="rect">
            <a:avLst/>
          </a:prstGeom>
          <a:noFill/>
          <a:ln>
            <a:noFill/>
          </a:ln>
        </p:spPr>
      </p:pic>
      <p:pic>
        <p:nvPicPr>
          <p:cNvPr id="244" name="Google Shape;244;g5ad15e3de5_2_122"/>
          <p:cNvPicPr preferRelativeResize="0"/>
          <p:nvPr/>
        </p:nvPicPr>
        <p:blipFill rotWithShape="1">
          <a:blip r:embed="rId4">
            <a:alphaModFix/>
          </a:blip>
          <a:srcRect/>
          <a:stretch/>
        </p:blipFill>
        <p:spPr>
          <a:xfrm>
            <a:off x="56850" y="6143575"/>
            <a:ext cx="2746350" cy="634950"/>
          </a:xfrm>
          <a:prstGeom prst="rect">
            <a:avLst/>
          </a:prstGeom>
          <a:noFill/>
          <a:ln>
            <a:noFill/>
          </a:ln>
        </p:spPr>
      </p:pic>
      <p:pic>
        <p:nvPicPr>
          <p:cNvPr id="245" name="Google Shape;245;g5ad15e3de5_2_122"/>
          <p:cNvPicPr preferRelativeResize="0"/>
          <p:nvPr/>
        </p:nvPicPr>
        <p:blipFill>
          <a:blip r:embed="rId5">
            <a:alphaModFix/>
          </a:blip>
          <a:stretch>
            <a:fillRect/>
          </a:stretch>
        </p:blipFill>
        <p:spPr>
          <a:xfrm>
            <a:off x="5702425" y="1407375"/>
            <a:ext cx="3385574" cy="2918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5ad15e3de5_2_127"/>
          <p:cNvSpPr txBox="1">
            <a:spLocks noGrp="1"/>
          </p:cNvSpPr>
          <p:nvPr>
            <p:ph type="title"/>
          </p:nvPr>
        </p:nvSpPr>
        <p:spPr>
          <a:xfrm>
            <a:off x="62425" y="533400"/>
            <a:ext cx="8999100" cy="772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latin typeface="Oswald"/>
                <a:ea typeface="Oswald"/>
                <a:cs typeface="Oswald"/>
                <a:sym typeface="Oswald"/>
              </a:rPr>
              <a:t>Plan the Next 2 Years of Your Life...</a:t>
            </a:r>
            <a:endParaRPr sz="4800" b="1">
              <a:latin typeface="Oswald"/>
              <a:ea typeface="Oswald"/>
              <a:cs typeface="Oswald"/>
              <a:sym typeface="Oswald"/>
            </a:endParaRPr>
          </a:p>
        </p:txBody>
      </p:sp>
      <p:sp>
        <p:nvSpPr>
          <p:cNvPr id="251" name="Google Shape;251;g5ad15e3de5_2_127"/>
          <p:cNvSpPr txBox="1">
            <a:spLocks noGrp="1"/>
          </p:cNvSpPr>
          <p:nvPr>
            <p:ph type="body" idx="1"/>
          </p:nvPr>
        </p:nvSpPr>
        <p:spPr>
          <a:xfrm>
            <a:off x="221250" y="1381325"/>
            <a:ext cx="8840400" cy="3183000"/>
          </a:xfrm>
          <a:prstGeom prst="rect">
            <a:avLst/>
          </a:prstGeom>
          <a:noFill/>
          <a:ln>
            <a:noFill/>
          </a:ln>
        </p:spPr>
        <p:txBody>
          <a:bodyPr spcFirstLastPara="1" wrap="square" lIns="91425" tIns="45700" rIns="91425" bIns="45700" anchor="t" anchorCtr="0">
            <a:noAutofit/>
          </a:bodyPr>
          <a:lstStyle/>
          <a:p>
            <a:pPr marL="342900" lvl="0" indent="-307340" algn="l" rtl="0">
              <a:lnSpc>
                <a:spcPct val="90000"/>
              </a:lnSpc>
              <a:spcBef>
                <a:spcPts val="0"/>
              </a:spcBef>
              <a:spcAft>
                <a:spcPts val="0"/>
              </a:spcAft>
              <a:buClr>
                <a:schemeClr val="dk1"/>
              </a:buClr>
              <a:buSzPts val="2400"/>
              <a:buChar char="•"/>
            </a:pPr>
            <a:r>
              <a:rPr lang="en-US" dirty="0">
                <a:latin typeface="Arial"/>
                <a:ea typeface="Arial"/>
                <a:cs typeface="Arial"/>
                <a:sym typeface="Arial"/>
              </a:rPr>
              <a:t>Using your phone (as students do today), prepare a two year plan to complete your chosen degree</a:t>
            </a:r>
            <a:endParaRPr dirty="0">
              <a:latin typeface="Arial"/>
              <a:ea typeface="Arial"/>
              <a:cs typeface="Arial"/>
              <a:sym typeface="Arial"/>
            </a:endParaRPr>
          </a:p>
          <a:p>
            <a:pPr marL="342900" lvl="0" indent="-307340" algn="l" rtl="0">
              <a:lnSpc>
                <a:spcPct val="90000"/>
              </a:lnSpc>
              <a:spcBef>
                <a:spcPts val="592"/>
              </a:spcBef>
              <a:spcAft>
                <a:spcPts val="0"/>
              </a:spcAft>
              <a:buClr>
                <a:schemeClr val="dk1"/>
              </a:buClr>
              <a:buSzPts val="2400"/>
              <a:buChar char="•"/>
            </a:pPr>
            <a:r>
              <a:rPr lang="en-US" dirty="0">
                <a:latin typeface="Arial"/>
                <a:ea typeface="Arial"/>
                <a:cs typeface="Arial"/>
                <a:sym typeface="Arial"/>
              </a:rPr>
              <a:t>We have selected the top 4 degrees awarded last year at Mesa and assigned one per table</a:t>
            </a:r>
            <a:endParaRPr dirty="0">
              <a:latin typeface="Arial"/>
              <a:ea typeface="Arial"/>
              <a:cs typeface="Arial"/>
              <a:sym typeface="Arial"/>
            </a:endParaRPr>
          </a:p>
          <a:p>
            <a:pPr marL="730250" lvl="2" indent="-232092" algn="l" rtl="0">
              <a:lnSpc>
                <a:spcPct val="90000"/>
              </a:lnSpc>
              <a:spcBef>
                <a:spcPts val="592"/>
              </a:spcBef>
              <a:spcAft>
                <a:spcPts val="0"/>
              </a:spcAft>
              <a:buClr>
                <a:schemeClr val="dk1"/>
              </a:buClr>
              <a:buSzPts val="2400"/>
              <a:buChar char="•"/>
            </a:pPr>
            <a:r>
              <a:rPr lang="en-US" dirty="0">
                <a:latin typeface="Arial"/>
                <a:ea typeface="Arial"/>
                <a:cs typeface="Arial"/>
                <a:sym typeface="Arial"/>
              </a:rPr>
              <a:t>AS-T Business Administration-0505 </a:t>
            </a:r>
            <a:r>
              <a:rPr lang="en-US" dirty="0">
                <a:solidFill>
                  <a:srgbClr val="FF0000"/>
                </a:solidFill>
                <a:latin typeface="Arial"/>
                <a:ea typeface="Arial"/>
                <a:cs typeface="Arial"/>
                <a:sym typeface="Arial"/>
              </a:rPr>
              <a:t>282 awards</a:t>
            </a:r>
            <a:r>
              <a:rPr lang="en-US" dirty="0">
                <a:latin typeface="Arial"/>
                <a:ea typeface="Arial"/>
                <a:cs typeface="Arial"/>
                <a:sym typeface="Arial"/>
              </a:rPr>
              <a:t> </a:t>
            </a:r>
            <a:endParaRPr dirty="0">
              <a:latin typeface="Arial"/>
              <a:ea typeface="Arial"/>
              <a:cs typeface="Arial"/>
              <a:sym typeface="Arial"/>
            </a:endParaRPr>
          </a:p>
          <a:p>
            <a:pPr marL="730250" lvl="2" indent="-232092" algn="l" rtl="0">
              <a:lnSpc>
                <a:spcPct val="90000"/>
              </a:lnSpc>
              <a:spcBef>
                <a:spcPts val="592"/>
              </a:spcBef>
              <a:spcAft>
                <a:spcPts val="0"/>
              </a:spcAft>
              <a:buClr>
                <a:schemeClr val="dk1"/>
              </a:buClr>
              <a:buSzPts val="2400"/>
              <a:buChar char="•"/>
            </a:pPr>
            <a:r>
              <a:rPr lang="en-US" dirty="0">
                <a:latin typeface="Arial"/>
                <a:ea typeface="Arial"/>
                <a:cs typeface="Arial"/>
                <a:sym typeface="Arial"/>
              </a:rPr>
              <a:t>AA Biological &amp; Physical Sciences (&amp; Mathematics)-4902 </a:t>
            </a:r>
            <a:r>
              <a:rPr lang="en-US" dirty="0">
                <a:solidFill>
                  <a:srgbClr val="FF0000"/>
                </a:solidFill>
                <a:latin typeface="Arial"/>
                <a:ea typeface="Arial"/>
                <a:cs typeface="Arial"/>
                <a:sym typeface="Arial"/>
              </a:rPr>
              <a:t>154 awards</a:t>
            </a:r>
            <a:endParaRPr dirty="0">
              <a:latin typeface="Arial"/>
              <a:ea typeface="Arial"/>
              <a:cs typeface="Arial"/>
              <a:sym typeface="Arial"/>
            </a:endParaRPr>
          </a:p>
          <a:p>
            <a:pPr marL="730250" lvl="2" indent="-232092" algn="l" rtl="0">
              <a:lnSpc>
                <a:spcPct val="90000"/>
              </a:lnSpc>
              <a:spcBef>
                <a:spcPts val="592"/>
              </a:spcBef>
              <a:spcAft>
                <a:spcPts val="0"/>
              </a:spcAft>
              <a:buClr>
                <a:schemeClr val="dk1"/>
              </a:buClr>
              <a:buSzPts val="2400"/>
              <a:buChar char="•"/>
            </a:pPr>
            <a:r>
              <a:rPr lang="en-US" dirty="0">
                <a:latin typeface="Arial"/>
                <a:ea typeface="Arial"/>
                <a:cs typeface="Arial"/>
                <a:sym typeface="Arial"/>
              </a:rPr>
              <a:t> AA-T Psychology, General-2001 </a:t>
            </a:r>
            <a:r>
              <a:rPr lang="en-US" dirty="0">
                <a:solidFill>
                  <a:srgbClr val="FF0000"/>
                </a:solidFill>
                <a:latin typeface="Arial"/>
                <a:ea typeface="Arial"/>
                <a:cs typeface="Arial"/>
                <a:sym typeface="Arial"/>
              </a:rPr>
              <a:t>118 awards</a:t>
            </a:r>
            <a:endParaRPr dirty="0">
              <a:solidFill>
                <a:srgbClr val="FF0000"/>
              </a:solidFill>
              <a:latin typeface="Arial"/>
              <a:ea typeface="Arial"/>
              <a:cs typeface="Arial"/>
              <a:sym typeface="Arial"/>
            </a:endParaRPr>
          </a:p>
          <a:p>
            <a:pPr marL="730250" lvl="2" indent="-232092" algn="l" rtl="0">
              <a:lnSpc>
                <a:spcPct val="90000"/>
              </a:lnSpc>
              <a:spcBef>
                <a:spcPts val="592"/>
              </a:spcBef>
              <a:spcAft>
                <a:spcPts val="0"/>
              </a:spcAft>
              <a:buClr>
                <a:schemeClr val="dk1"/>
              </a:buClr>
              <a:buSzPts val="2400"/>
              <a:buChar char="•"/>
            </a:pPr>
            <a:r>
              <a:rPr lang="en-US" dirty="0">
                <a:latin typeface="Arial"/>
                <a:ea typeface="Arial"/>
                <a:cs typeface="Arial"/>
                <a:sym typeface="Arial"/>
              </a:rPr>
              <a:t>AA Liberal Arts &amp; Sciences, General-4901 </a:t>
            </a:r>
            <a:r>
              <a:rPr lang="en-US" dirty="0">
                <a:solidFill>
                  <a:srgbClr val="FF0000"/>
                </a:solidFill>
                <a:latin typeface="Arial"/>
                <a:ea typeface="Arial"/>
                <a:cs typeface="Arial"/>
                <a:sym typeface="Arial"/>
              </a:rPr>
              <a:t>98</a:t>
            </a:r>
            <a:r>
              <a:rPr lang="en-US" dirty="0">
                <a:latin typeface="Arial"/>
                <a:ea typeface="Arial"/>
                <a:cs typeface="Arial"/>
                <a:sym typeface="Arial"/>
              </a:rPr>
              <a:t> </a:t>
            </a:r>
            <a:r>
              <a:rPr lang="en-US" dirty="0">
                <a:solidFill>
                  <a:srgbClr val="FF0000"/>
                </a:solidFill>
                <a:latin typeface="Arial"/>
                <a:ea typeface="Arial"/>
                <a:cs typeface="Arial"/>
                <a:sym typeface="Arial"/>
              </a:rPr>
              <a:t>awards</a:t>
            </a:r>
            <a:endParaRPr dirty="0">
              <a:latin typeface="Arial"/>
              <a:ea typeface="Arial"/>
              <a:cs typeface="Arial"/>
              <a:sym typeface="Arial"/>
            </a:endParaRPr>
          </a:p>
        </p:txBody>
      </p:sp>
      <p:pic>
        <p:nvPicPr>
          <p:cNvPr id="252" name="Google Shape;252;g5ad15e3de5_2_127"/>
          <p:cNvPicPr preferRelativeResize="0"/>
          <p:nvPr/>
        </p:nvPicPr>
        <p:blipFill>
          <a:blip r:embed="rId3">
            <a:alphaModFix/>
          </a:blip>
          <a:stretch>
            <a:fillRect/>
          </a:stretch>
        </p:blipFill>
        <p:spPr>
          <a:xfrm>
            <a:off x="221250" y="4639450"/>
            <a:ext cx="5659375" cy="2143725"/>
          </a:xfrm>
          <a:prstGeom prst="rect">
            <a:avLst/>
          </a:prstGeom>
          <a:noFill/>
          <a:ln>
            <a:noFill/>
          </a:ln>
        </p:spPr>
      </p:pic>
      <p:pic>
        <p:nvPicPr>
          <p:cNvPr id="253" name="Google Shape;253;g5ad15e3de5_2_127"/>
          <p:cNvPicPr preferRelativeResize="0"/>
          <p:nvPr/>
        </p:nvPicPr>
        <p:blipFill rotWithShape="1">
          <a:blip r:embed="rId4">
            <a:alphaModFix/>
          </a:blip>
          <a:srcRect/>
          <a:stretch/>
        </p:blipFill>
        <p:spPr>
          <a:xfrm>
            <a:off x="5880625" y="6010525"/>
            <a:ext cx="3341950" cy="772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5ad15e3de5_2_132"/>
          <p:cNvSpPr txBox="1">
            <a:spLocks noGrp="1"/>
          </p:cNvSpPr>
          <p:nvPr>
            <p:ph type="title"/>
          </p:nvPr>
        </p:nvSpPr>
        <p:spPr>
          <a:xfrm>
            <a:off x="457200" y="533400"/>
            <a:ext cx="8229600" cy="737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latin typeface="Oswald"/>
                <a:ea typeface="Oswald"/>
                <a:cs typeface="Oswald"/>
                <a:sym typeface="Oswald"/>
              </a:rPr>
              <a:t>Create Your Schedule (</a:t>
            </a:r>
            <a:r>
              <a:rPr lang="en-US" sz="2400" b="1">
                <a:latin typeface="Oswald"/>
                <a:ea typeface="Oswald"/>
                <a:cs typeface="Oswald"/>
                <a:sym typeface="Oswald"/>
              </a:rPr>
              <a:t>15-18units per semester</a:t>
            </a:r>
            <a:r>
              <a:rPr lang="en-US" b="1">
                <a:latin typeface="Oswald"/>
                <a:ea typeface="Oswald"/>
                <a:cs typeface="Oswald"/>
                <a:sym typeface="Oswald"/>
              </a:rPr>
              <a:t>)</a:t>
            </a:r>
            <a:endParaRPr b="1">
              <a:latin typeface="Oswald"/>
              <a:ea typeface="Oswald"/>
              <a:cs typeface="Oswald"/>
              <a:sym typeface="Oswald"/>
            </a:endParaRPr>
          </a:p>
        </p:txBody>
      </p:sp>
      <p:graphicFrame>
        <p:nvGraphicFramePr>
          <p:cNvPr id="259" name="Google Shape;259;g5ad15e3de5_2_132"/>
          <p:cNvGraphicFramePr/>
          <p:nvPr/>
        </p:nvGraphicFramePr>
        <p:xfrm>
          <a:off x="457200" y="1219200"/>
          <a:ext cx="3823475" cy="2468940"/>
        </p:xfrm>
        <a:graphic>
          <a:graphicData uri="http://schemas.openxmlformats.org/drawingml/2006/table">
            <a:tbl>
              <a:tblPr firstRow="1" bandRow="1">
                <a:noFill/>
                <a:tableStyleId>{6AA09457-9F45-43D3-A665-C4813BE609BE}</a:tableStyleId>
              </a:tblPr>
              <a:tblGrid>
                <a:gridCol w="21336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1004075">
                  <a:extLst>
                    <a:ext uri="{9D8B030D-6E8A-4147-A177-3AD203B41FA5}">
                      <a16:colId xmlns:a16="http://schemas.microsoft.com/office/drawing/2014/main" xmlns="" val="20002"/>
                    </a:ext>
                  </a:extLst>
                </a:gridCol>
              </a:tblGrid>
              <a:tr h="340350">
                <a:tc>
                  <a:txBody>
                    <a:bodyPr/>
                    <a:lstStyle/>
                    <a:p>
                      <a:pPr marL="0" marR="0" lvl="0" indent="0" algn="l" rtl="0">
                        <a:spcBef>
                          <a:spcPts val="0"/>
                        </a:spcBef>
                        <a:spcAft>
                          <a:spcPts val="0"/>
                        </a:spcAft>
                        <a:buClr>
                          <a:schemeClr val="dk1"/>
                        </a:buClr>
                        <a:buSzPts val="1800"/>
                        <a:buFont typeface="Calibri"/>
                        <a:buNone/>
                      </a:pPr>
                      <a:r>
                        <a:rPr lang="en-US" sz="1800" u="none" strike="noStrike" cap="none"/>
                        <a:t>Semester 1</a:t>
                      </a:r>
                      <a:endParaRPr sz="1800" u="none" strike="noStrike" cap="none"/>
                    </a:p>
                  </a:txBody>
                  <a:tcPr marL="91450" marR="91450" marT="45725" marB="45725">
                    <a:solidFill>
                      <a:srgbClr val="0070C0"/>
                    </a:solidFill>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Units</a:t>
                      </a:r>
                      <a:endParaRPr sz="1800" u="none" strike="noStrike" cap="none"/>
                    </a:p>
                  </a:txBody>
                  <a:tcPr marL="91450" marR="91450" marT="45725" marB="45725">
                    <a:solidFill>
                      <a:srgbClr val="0070C0"/>
                    </a:solidFill>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Require-ment</a:t>
                      </a:r>
                      <a:endParaRPr sz="1800" u="none" strike="noStrike" cap="none"/>
                    </a:p>
                  </a:txBody>
                  <a:tcPr marL="91450" marR="91450" marT="45725" marB="45725">
                    <a:solidFill>
                      <a:srgbClr val="0070C0"/>
                    </a:solidFill>
                  </a:tcPr>
                </a:tc>
                <a:extLst>
                  <a:ext uri="{0D108BD9-81ED-4DB2-BD59-A6C34878D82A}">
                    <a16:rowId xmlns:a16="http://schemas.microsoft.com/office/drawing/2014/main" xmlns="" val="10000"/>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1"/>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2"/>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3"/>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4"/>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5"/>
                  </a:ext>
                </a:extLst>
              </a:tr>
            </a:tbl>
          </a:graphicData>
        </a:graphic>
      </p:graphicFrame>
      <p:graphicFrame>
        <p:nvGraphicFramePr>
          <p:cNvPr id="260" name="Google Shape;260;g5ad15e3de5_2_132"/>
          <p:cNvGraphicFramePr/>
          <p:nvPr/>
        </p:nvGraphicFramePr>
        <p:xfrm>
          <a:off x="4572000" y="1219200"/>
          <a:ext cx="3859900" cy="2468940"/>
        </p:xfrm>
        <a:graphic>
          <a:graphicData uri="http://schemas.openxmlformats.org/drawingml/2006/table">
            <a:tbl>
              <a:tblPr firstRow="1" bandRow="1">
                <a:noFill/>
                <a:tableStyleId>{6AA09457-9F45-43D3-A665-C4813BE609BE}</a:tableStyleId>
              </a:tblPr>
              <a:tblGrid>
                <a:gridCol w="21336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1040500">
                  <a:extLst>
                    <a:ext uri="{9D8B030D-6E8A-4147-A177-3AD203B41FA5}">
                      <a16:colId xmlns:a16="http://schemas.microsoft.com/office/drawing/2014/main" xmlns="" val="20002"/>
                    </a:ext>
                  </a:extLst>
                </a:gridCol>
              </a:tblGrid>
              <a:tr h="340350">
                <a:tc>
                  <a:txBody>
                    <a:bodyPr/>
                    <a:lstStyle/>
                    <a:p>
                      <a:pPr marL="0" marR="0" lvl="0" indent="0" algn="l" rtl="0">
                        <a:spcBef>
                          <a:spcPts val="0"/>
                        </a:spcBef>
                        <a:spcAft>
                          <a:spcPts val="0"/>
                        </a:spcAft>
                        <a:buClr>
                          <a:schemeClr val="dk1"/>
                        </a:buClr>
                        <a:buSzPts val="1800"/>
                        <a:buFont typeface="Calibri"/>
                        <a:buNone/>
                      </a:pPr>
                      <a:r>
                        <a:rPr lang="en-US" sz="1800" u="none" strike="noStrike" cap="none"/>
                        <a:t>Semester 2</a:t>
                      </a:r>
                      <a:endParaRPr sz="1800" u="none" strike="noStrike" cap="none"/>
                    </a:p>
                  </a:txBody>
                  <a:tcPr marL="91450" marR="91450" marT="45725" marB="45725">
                    <a:solidFill>
                      <a:srgbClr val="0070C0"/>
                    </a:solidFill>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Units</a:t>
                      </a:r>
                      <a:endParaRPr sz="1800" u="none" strike="noStrike" cap="none"/>
                    </a:p>
                  </a:txBody>
                  <a:tcPr marL="91450" marR="91450" marT="45725" marB="45725">
                    <a:solidFill>
                      <a:srgbClr val="0070C0"/>
                    </a:solidFill>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Require-ment</a:t>
                      </a:r>
                      <a:endParaRPr sz="1800" u="none" strike="noStrike" cap="none"/>
                    </a:p>
                  </a:txBody>
                  <a:tcPr marL="91450" marR="91450" marT="45725" marB="45725">
                    <a:solidFill>
                      <a:srgbClr val="0070C0"/>
                    </a:solidFill>
                  </a:tcPr>
                </a:tc>
                <a:extLst>
                  <a:ext uri="{0D108BD9-81ED-4DB2-BD59-A6C34878D82A}">
                    <a16:rowId xmlns:a16="http://schemas.microsoft.com/office/drawing/2014/main" xmlns="" val="10000"/>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1"/>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2"/>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3"/>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4"/>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5"/>
                  </a:ext>
                </a:extLst>
              </a:tr>
            </a:tbl>
          </a:graphicData>
        </a:graphic>
      </p:graphicFrame>
      <p:graphicFrame>
        <p:nvGraphicFramePr>
          <p:cNvPr id="261" name="Google Shape;261;g5ad15e3de5_2_132"/>
          <p:cNvGraphicFramePr/>
          <p:nvPr/>
        </p:nvGraphicFramePr>
        <p:xfrm>
          <a:off x="457200" y="4114800"/>
          <a:ext cx="3807300" cy="2468940"/>
        </p:xfrm>
        <a:graphic>
          <a:graphicData uri="http://schemas.openxmlformats.org/drawingml/2006/table">
            <a:tbl>
              <a:tblPr firstRow="1" bandRow="1">
                <a:noFill/>
                <a:tableStyleId>{6AA09457-9F45-43D3-A665-C4813BE609BE}</a:tableStyleId>
              </a:tblPr>
              <a:tblGrid>
                <a:gridCol w="21336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987900">
                  <a:extLst>
                    <a:ext uri="{9D8B030D-6E8A-4147-A177-3AD203B41FA5}">
                      <a16:colId xmlns:a16="http://schemas.microsoft.com/office/drawing/2014/main" xmlns="" val="20002"/>
                    </a:ext>
                  </a:extLst>
                </a:gridCol>
              </a:tblGrid>
              <a:tr h="340350">
                <a:tc>
                  <a:txBody>
                    <a:bodyPr/>
                    <a:lstStyle/>
                    <a:p>
                      <a:pPr marL="0" marR="0" lvl="0" indent="0" algn="l" rtl="0">
                        <a:spcBef>
                          <a:spcPts val="0"/>
                        </a:spcBef>
                        <a:spcAft>
                          <a:spcPts val="0"/>
                        </a:spcAft>
                        <a:buClr>
                          <a:schemeClr val="dk1"/>
                        </a:buClr>
                        <a:buSzPts val="1800"/>
                        <a:buFont typeface="Calibri"/>
                        <a:buNone/>
                      </a:pPr>
                      <a:r>
                        <a:rPr lang="en-US" sz="1800" u="none" strike="noStrike" cap="none"/>
                        <a:t>Semester 3</a:t>
                      </a:r>
                      <a:endParaRPr sz="1800" u="none" strike="noStrike" cap="none"/>
                    </a:p>
                  </a:txBody>
                  <a:tcPr marL="91450" marR="91450" marT="45725" marB="45725">
                    <a:solidFill>
                      <a:srgbClr val="0070C0"/>
                    </a:solidFill>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Units</a:t>
                      </a:r>
                      <a:endParaRPr sz="1800" u="none" strike="noStrike" cap="none"/>
                    </a:p>
                  </a:txBody>
                  <a:tcPr marL="91450" marR="91450" marT="45725" marB="45725">
                    <a:solidFill>
                      <a:srgbClr val="0070C0"/>
                    </a:solidFill>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Require-ment</a:t>
                      </a:r>
                      <a:endParaRPr sz="1800" u="none" strike="noStrike" cap="none"/>
                    </a:p>
                  </a:txBody>
                  <a:tcPr marL="91450" marR="91450" marT="45725" marB="45725">
                    <a:solidFill>
                      <a:srgbClr val="0070C0"/>
                    </a:solidFill>
                  </a:tcPr>
                </a:tc>
                <a:extLst>
                  <a:ext uri="{0D108BD9-81ED-4DB2-BD59-A6C34878D82A}">
                    <a16:rowId xmlns:a16="http://schemas.microsoft.com/office/drawing/2014/main" xmlns="" val="10000"/>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1"/>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2"/>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3"/>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4"/>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5"/>
                  </a:ext>
                </a:extLst>
              </a:tr>
            </a:tbl>
          </a:graphicData>
        </a:graphic>
      </p:graphicFrame>
      <p:graphicFrame>
        <p:nvGraphicFramePr>
          <p:cNvPr id="262" name="Google Shape;262;g5ad15e3de5_2_132"/>
          <p:cNvGraphicFramePr/>
          <p:nvPr/>
        </p:nvGraphicFramePr>
        <p:xfrm>
          <a:off x="4572000" y="4114800"/>
          <a:ext cx="3835625" cy="2468940"/>
        </p:xfrm>
        <a:graphic>
          <a:graphicData uri="http://schemas.openxmlformats.org/drawingml/2006/table">
            <a:tbl>
              <a:tblPr firstRow="1" bandRow="1">
                <a:noFill/>
                <a:tableStyleId>{6AA09457-9F45-43D3-A665-C4813BE609BE}</a:tableStyleId>
              </a:tblPr>
              <a:tblGrid>
                <a:gridCol w="21336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1016225">
                  <a:extLst>
                    <a:ext uri="{9D8B030D-6E8A-4147-A177-3AD203B41FA5}">
                      <a16:colId xmlns:a16="http://schemas.microsoft.com/office/drawing/2014/main" xmlns="" val="20002"/>
                    </a:ext>
                  </a:extLst>
                </a:gridCol>
              </a:tblGrid>
              <a:tr h="340350">
                <a:tc>
                  <a:txBody>
                    <a:bodyPr/>
                    <a:lstStyle/>
                    <a:p>
                      <a:pPr marL="0" marR="0" lvl="0" indent="0" algn="l" rtl="0">
                        <a:spcBef>
                          <a:spcPts val="0"/>
                        </a:spcBef>
                        <a:spcAft>
                          <a:spcPts val="0"/>
                        </a:spcAft>
                        <a:buClr>
                          <a:schemeClr val="dk1"/>
                        </a:buClr>
                        <a:buSzPts val="1800"/>
                        <a:buFont typeface="Calibri"/>
                        <a:buNone/>
                      </a:pPr>
                      <a:r>
                        <a:rPr lang="en-US" sz="1800" u="none" strike="noStrike" cap="none"/>
                        <a:t>Semester 4</a:t>
                      </a:r>
                      <a:endParaRPr sz="1800" u="none" strike="noStrike" cap="none"/>
                    </a:p>
                  </a:txBody>
                  <a:tcPr marL="91450" marR="91450" marT="45725" marB="45725">
                    <a:solidFill>
                      <a:srgbClr val="0070C0"/>
                    </a:solidFill>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Units</a:t>
                      </a:r>
                      <a:endParaRPr sz="1800" u="none" strike="noStrike" cap="none"/>
                    </a:p>
                  </a:txBody>
                  <a:tcPr marL="91450" marR="91450" marT="45725" marB="45725">
                    <a:solidFill>
                      <a:srgbClr val="0070C0"/>
                    </a:solidFill>
                  </a:tcPr>
                </a:tc>
                <a:tc>
                  <a:txBody>
                    <a:bodyPr/>
                    <a:lstStyle/>
                    <a:p>
                      <a:pPr marL="0" marR="0" lvl="0" indent="0" algn="l" rtl="0">
                        <a:spcBef>
                          <a:spcPts val="0"/>
                        </a:spcBef>
                        <a:spcAft>
                          <a:spcPts val="0"/>
                        </a:spcAft>
                        <a:buClr>
                          <a:schemeClr val="dk1"/>
                        </a:buClr>
                        <a:buSzPts val="1800"/>
                        <a:buFont typeface="Calibri"/>
                        <a:buNone/>
                      </a:pPr>
                      <a:r>
                        <a:rPr lang="en-US" sz="1800" u="none" strike="noStrike" cap="none"/>
                        <a:t>Require-ment</a:t>
                      </a:r>
                      <a:endParaRPr sz="1800" u="none" strike="noStrike" cap="none"/>
                    </a:p>
                  </a:txBody>
                  <a:tcPr marL="91450" marR="91450" marT="45725" marB="45725">
                    <a:solidFill>
                      <a:srgbClr val="0070C0"/>
                    </a:solidFill>
                  </a:tcPr>
                </a:tc>
                <a:extLst>
                  <a:ext uri="{0D108BD9-81ED-4DB2-BD59-A6C34878D82A}">
                    <a16:rowId xmlns:a16="http://schemas.microsoft.com/office/drawing/2014/main" xmlns="" val="10000"/>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1"/>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2"/>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3"/>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4"/>
                  </a:ext>
                </a:extLst>
              </a:tr>
              <a:tr h="340350">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endParaRPr sz="1800" u="none" strike="noStrike" cap="none"/>
                    </a:p>
                  </a:txBody>
                  <a:tcPr marL="91450" marR="91450" marT="45725" marB="45725"/>
                </a:tc>
                <a:extLst>
                  <a:ext uri="{0D108BD9-81ED-4DB2-BD59-A6C34878D82A}">
                    <a16:rowId xmlns:a16="http://schemas.microsoft.com/office/drawing/2014/main" xmlns=""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5af84bee20_0_14"/>
          <p:cNvPicPr preferRelativeResize="0"/>
          <p:nvPr/>
        </p:nvPicPr>
        <p:blipFill>
          <a:blip r:embed="rId3">
            <a:alphaModFix/>
          </a:blip>
          <a:stretch>
            <a:fillRect/>
          </a:stretch>
        </p:blipFill>
        <p:spPr>
          <a:xfrm>
            <a:off x="6776324" y="412300"/>
            <a:ext cx="2271675" cy="2650300"/>
          </a:xfrm>
          <a:prstGeom prst="rect">
            <a:avLst/>
          </a:prstGeom>
          <a:noFill/>
          <a:ln>
            <a:noFill/>
          </a:ln>
        </p:spPr>
      </p:pic>
      <p:pic>
        <p:nvPicPr>
          <p:cNvPr id="269" name="Google Shape;269;g5af84bee20_0_14"/>
          <p:cNvPicPr preferRelativeResize="0"/>
          <p:nvPr/>
        </p:nvPicPr>
        <p:blipFill>
          <a:blip r:embed="rId4">
            <a:alphaModFix/>
          </a:blip>
          <a:stretch>
            <a:fillRect/>
          </a:stretch>
        </p:blipFill>
        <p:spPr>
          <a:xfrm>
            <a:off x="6448825" y="3248825"/>
            <a:ext cx="2599175" cy="2650300"/>
          </a:xfrm>
          <a:prstGeom prst="rect">
            <a:avLst/>
          </a:prstGeom>
          <a:noFill/>
          <a:ln>
            <a:noFill/>
          </a:ln>
        </p:spPr>
      </p:pic>
      <p:pic>
        <p:nvPicPr>
          <p:cNvPr id="270" name="Google Shape;270;g5af84bee20_0_14"/>
          <p:cNvPicPr preferRelativeResize="0"/>
          <p:nvPr/>
        </p:nvPicPr>
        <p:blipFill>
          <a:blip r:embed="rId5">
            <a:alphaModFix/>
          </a:blip>
          <a:stretch>
            <a:fillRect/>
          </a:stretch>
        </p:blipFill>
        <p:spPr>
          <a:xfrm>
            <a:off x="1231013" y="3648075"/>
            <a:ext cx="3137521" cy="3209925"/>
          </a:xfrm>
          <a:prstGeom prst="rect">
            <a:avLst/>
          </a:prstGeom>
          <a:noFill/>
          <a:ln>
            <a:noFill/>
          </a:ln>
        </p:spPr>
      </p:pic>
      <p:pic>
        <p:nvPicPr>
          <p:cNvPr id="271" name="Google Shape;271;g5af84bee20_0_14"/>
          <p:cNvPicPr preferRelativeResize="0"/>
          <p:nvPr/>
        </p:nvPicPr>
        <p:blipFill rotWithShape="1">
          <a:blip r:embed="rId6">
            <a:alphaModFix/>
          </a:blip>
          <a:srcRect/>
          <a:stretch/>
        </p:blipFill>
        <p:spPr>
          <a:xfrm>
            <a:off x="5495050" y="6085350"/>
            <a:ext cx="3341950" cy="772650"/>
          </a:xfrm>
          <a:prstGeom prst="rect">
            <a:avLst/>
          </a:prstGeom>
          <a:noFill/>
          <a:ln>
            <a:noFill/>
          </a:ln>
        </p:spPr>
      </p:pic>
      <p:pic>
        <p:nvPicPr>
          <p:cNvPr id="272" name="Google Shape;272;g5af84bee20_0_14"/>
          <p:cNvPicPr preferRelativeResize="0"/>
          <p:nvPr/>
        </p:nvPicPr>
        <p:blipFill>
          <a:blip r:embed="rId7">
            <a:alphaModFix/>
          </a:blip>
          <a:stretch>
            <a:fillRect/>
          </a:stretch>
        </p:blipFill>
        <p:spPr>
          <a:xfrm>
            <a:off x="156875" y="438150"/>
            <a:ext cx="6371000" cy="3209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5ad15e3de5_2_14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Calibri"/>
              <a:buNone/>
            </a:pPr>
            <a:r>
              <a:rPr lang="en-US" sz="3600" b="1">
                <a:latin typeface="Oswald"/>
                <a:ea typeface="Oswald"/>
                <a:cs typeface="Oswald"/>
                <a:sym typeface="Oswald"/>
              </a:rPr>
              <a:t>How a “Pathways Redesign” of Mesa’s Schools May Serve MESA Students...</a:t>
            </a:r>
            <a:endParaRPr sz="3600" b="1">
              <a:latin typeface="Oswald"/>
              <a:ea typeface="Oswald"/>
              <a:cs typeface="Oswald"/>
              <a:sym typeface="Oswald"/>
            </a:endParaRPr>
          </a:p>
        </p:txBody>
      </p:sp>
      <p:sp>
        <p:nvSpPr>
          <p:cNvPr id="278" name="Google Shape;278;g5ad15e3de5_2_140"/>
          <p:cNvSpPr txBox="1"/>
          <p:nvPr/>
        </p:nvSpPr>
        <p:spPr>
          <a:xfrm>
            <a:off x="304800" y="5190600"/>
            <a:ext cx="5217900" cy="11430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0"/>
              </a:spcBef>
              <a:spcAft>
                <a:spcPts val="0"/>
              </a:spcAft>
              <a:buClr>
                <a:schemeClr val="dk1"/>
              </a:buClr>
              <a:buSzPts val="1600"/>
              <a:buChar char="●"/>
            </a:pPr>
            <a:r>
              <a:rPr lang="en-US" sz="1600" i="0" u="none" strike="noStrike" cap="none" dirty="0">
                <a:solidFill>
                  <a:schemeClr val="dk1"/>
                </a:solidFill>
              </a:rPr>
              <a:t>NB Those students who declared transfer were retained at higher rates</a:t>
            </a:r>
            <a:endParaRPr sz="1600" i="0" u="none" strike="noStrike" cap="none" dirty="0">
              <a:solidFill>
                <a:srgbClr val="000000"/>
              </a:solidFill>
            </a:endParaRPr>
          </a:p>
          <a:p>
            <a:pPr marL="457200" marR="0" lvl="0" indent="-330200" algn="l" rtl="0">
              <a:lnSpc>
                <a:spcPct val="100000"/>
              </a:lnSpc>
              <a:spcBef>
                <a:spcPts val="0"/>
              </a:spcBef>
              <a:spcAft>
                <a:spcPts val="0"/>
              </a:spcAft>
              <a:buClr>
                <a:schemeClr val="dk1"/>
              </a:buClr>
              <a:buSzPts val="1600"/>
              <a:buChar char="●"/>
            </a:pPr>
            <a:r>
              <a:rPr lang="en-US" sz="1600" i="0" u="none" strike="noStrike" cap="none" dirty="0">
                <a:solidFill>
                  <a:schemeClr val="dk1"/>
                </a:solidFill>
              </a:rPr>
              <a:t>Declared retained at SD Mesa at 66.6%; undeclared  62.3% at SD MESA</a:t>
            </a:r>
            <a:endParaRPr sz="1600" i="0" u="none" strike="noStrike" cap="none" dirty="0">
              <a:solidFill>
                <a:srgbClr val="000000"/>
              </a:solidFill>
            </a:endParaRPr>
          </a:p>
          <a:p>
            <a:pPr marL="457200" marR="0" lvl="0" indent="-330200" algn="l" rtl="0">
              <a:lnSpc>
                <a:spcPct val="100000"/>
              </a:lnSpc>
              <a:spcBef>
                <a:spcPts val="0"/>
              </a:spcBef>
              <a:spcAft>
                <a:spcPts val="0"/>
              </a:spcAft>
              <a:buClr>
                <a:schemeClr val="dk1"/>
              </a:buClr>
              <a:buSzPts val="1600"/>
              <a:buChar char="●"/>
            </a:pPr>
            <a:r>
              <a:rPr lang="en-US" sz="1600" i="0" u="none" strike="noStrike" cap="none" dirty="0">
                <a:solidFill>
                  <a:schemeClr val="dk1"/>
                </a:solidFill>
              </a:rPr>
              <a:t>Declared retained at any college at 78.6%; undeclared  75% at SOME CCC</a:t>
            </a:r>
            <a:endParaRPr sz="1600" i="0" u="none" strike="noStrike" cap="none" dirty="0">
              <a:solidFill>
                <a:schemeClr val="dk1"/>
              </a:solidFill>
            </a:endParaRPr>
          </a:p>
        </p:txBody>
      </p:sp>
      <p:pic>
        <p:nvPicPr>
          <p:cNvPr id="279" name="Google Shape;279;g5ad15e3de5_2_140" descr="Screen Clipping"/>
          <p:cNvPicPr preferRelativeResize="0"/>
          <p:nvPr/>
        </p:nvPicPr>
        <p:blipFill rotWithShape="1">
          <a:blip r:embed="rId3">
            <a:alphaModFix/>
          </a:blip>
          <a:srcRect/>
          <a:stretch/>
        </p:blipFill>
        <p:spPr>
          <a:xfrm>
            <a:off x="351825" y="1585650"/>
            <a:ext cx="8440351" cy="3511325"/>
          </a:xfrm>
          <a:prstGeom prst="rect">
            <a:avLst/>
          </a:prstGeom>
          <a:noFill/>
          <a:ln>
            <a:noFill/>
          </a:ln>
        </p:spPr>
      </p:pic>
      <p:pic>
        <p:nvPicPr>
          <p:cNvPr id="280" name="Google Shape;280;g5ad15e3de5_2_140" descr="C:\Users\Janet\AppData\Local\Microsoft\Windows\INetCache\IE\TI2E7WU3\happy_face_w_computer[1].jpg"/>
          <p:cNvPicPr preferRelativeResize="0"/>
          <p:nvPr/>
        </p:nvPicPr>
        <p:blipFill rotWithShape="1">
          <a:blip r:embed="rId4">
            <a:alphaModFix/>
          </a:blip>
          <a:srcRect/>
          <a:stretch/>
        </p:blipFill>
        <p:spPr>
          <a:xfrm>
            <a:off x="7875475" y="457200"/>
            <a:ext cx="916702" cy="1143001"/>
          </a:xfrm>
          <a:prstGeom prst="rect">
            <a:avLst/>
          </a:prstGeom>
          <a:noFill/>
          <a:ln>
            <a:noFill/>
          </a:ln>
        </p:spPr>
      </p:pic>
      <p:pic>
        <p:nvPicPr>
          <p:cNvPr id="281" name="Google Shape;281;g5ad15e3de5_2_140" descr="Screen Clipping"/>
          <p:cNvPicPr preferRelativeResize="0"/>
          <p:nvPr/>
        </p:nvPicPr>
        <p:blipFill rotWithShape="1">
          <a:blip r:embed="rId5">
            <a:alphaModFix/>
          </a:blip>
          <a:srcRect/>
          <a:stretch/>
        </p:blipFill>
        <p:spPr>
          <a:xfrm>
            <a:off x="3124200" y="3456147"/>
            <a:ext cx="5220269" cy="736979"/>
          </a:xfrm>
          <a:prstGeom prst="rect">
            <a:avLst/>
          </a:prstGeom>
          <a:noFill/>
          <a:ln>
            <a:noFill/>
          </a:ln>
        </p:spPr>
      </p:pic>
      <p:pic>
        <p:nvPicPr>
          <p:cNvPr id="282" name="Google Shape;282;g5ad15e3de5_2_140"/>
          <p:cNvPicPr preferRelativeResize="0"/>
          <p:nvPr/>
        </p:nvPicPr>
        <p:blipFill rotWithShape="1">
          <a:blip r:embed="rId6">
            <a:alphaModFix/>
          </a:blip>
          <a:srcRect/>
          <a:stretch/>
        </p:blipFill>
        <p:spPr>
          <a:xfrm>
            <a:off x="5522575" y="5922625"/>
            <a:ext cx="3463825" cy="800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5ad15e3de5_2_14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US" sz="4800" b="1">
                <a:latin typeface="Oswald"/>
                <a:ea typeface="Oswald"/>
                <a:cs typeface="Oswald"/>
                <a:sym typeface="Oswald"/>
              </a:rPr>
              <a:t>Welcome to San Diego Mesa</a:t>
            </a:r>
            <a:endParaRPr sz="4800" b="1">
              <a:latin typeface="Oswald"/>
              <a:ea typeface="Oswald"/>
              <a:cs typeface="Oswald"/>
              <a:sym typeface="Oswald"/>
            </a:endParaRPr>
          </a:p>
        </p:txBody>
      </p:sp>
      <p:pic>
        <p:nvPicPr>
          <p:cNvPr id="289" name="Google Shape;289;g5ad15e3de5_2_148"/>
          <p:cNvPicPr preferRelativeResize="0"/>
          <p:nvPr/>
        </p:nvPicPr>
        <p:blipFill rotWithShape="1">
          <a:blip r:embed="rId3">
            <a:alphaModFix/>
          </a:blip>
          <a:srcRect/>
          <a:stretch/>
        </p:blipFill>
        <p:spPr>
          <a:xfrm>
            <a:off x="152400" y="1570050"/>
            <a:ext cx="8807075" cy="4754550"/>
          </a:xfrm>
          <a:prstGeom prst="rect">
            <a:avLst/>
          </a:prstGeom>
          <a:noFill/>
          <a:ln>
            <a:noFill/>
          </a:ln>
        </p:spPr>
      </p:pic>
      <p:pic>
        <p:nvPicPr>
          <p:cNvPr id="290" name="Google Shape;290;g5ad15e3de5_2_148"/>
          <p:cNvPicPr preferRelativeResize="0"/>
          <p:nvPr/>
        </p:nvPicPr>
        <p:blipFill rotWithShape="1">
          <a:blip r:embed="rId4">
            <a:alphaModFix/>
          </a:blip>
          <a:srcRect/>
          <a:stretch/>
        </p:blipFill>
        <p:spPr>
          <a:xfrm>
            <a:off x="5408950" y="5896350"/>
            <a:ext cx="3577450" cy="827100"/>
          </a:xfrm>
          <a:prstGeom prst="rect">
            <a:avLst/>
          </a:prstGeom>
          <a:noFill/>
          <a:ln>
            <a:noFill/>
          </a:ln>
        </p:spPr>
      </p:pic>
      <p:pic>
        <p:nvPicPr>
          <p:cNvPr id="291" name="Google Shape;291;g5ad15e3de5_2_148"/>
          <p:cNvPicPr preferRelativeResize="0"/>
          <p:nvPr/>
        </p:nvPicPr>
        <p:blipFill>
          <a:blip r:embed="rId5">
            <a:alphaModFix/>
          </a:blip>
          <a:stretch>
            <a:fillRect/>
          </a:stretch>
        </p:blipFill>
        <p:spPr>
          <a:xfrm>
            <a:off x="5248050" y="2995020"/>
            <a:ext cx="3438750" cy="17193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5ad15e3de5_2_155"/>
          <p:cNvSpPr txBox="1">
            <a:spLocks noGrp="1"/>
          </p:cNvSpPr>
          <p:nvPr>
            <p:ph type="title"/>
          </p:nvPr>
        </p:nvSpPr>
        <p:spPr>
          <a:xfrm>
            <a:off x="80275" y="533400"/>
            <a:ext cx="89982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US" sz="4800" b="1">
                <a:latin typeface="Oswald"/>
                <a:ea typeface="Oswald"/>
                <a:cs typeface="Oswald"/>
                <a:sym typeface="Oswald"/>
              </a:rPr>
              <a:t>Pick a Major: 9 Screens of Choices</a:t>
            </a:r>
            <a:endParaRPr sz="4800" b="1">
              <a:latin typeface="Oswald"/>
              <a:ea typeface="Oswald"/>
              <a:cs typeface="Oswald"/>
              <a:sym typeface="Oswald"/>
            </a:endParaRPr>
          </a:p>
        </p:txBody>
      </p:sp>
      <p:pic>
        <p:nvPicPr>
          <p:cNvPr id="298" name="Google Shape;298;g5ad15e3de5_2_155"/>
          <p:cNvPicPr preferRelativeResize="0"/>
          <p:nvPr/>
        </p:nvPicPr>
        <p:blipFill rotWithShape="1">
          <a:blip r:embed="rId3">
            <a:alphaModFix/>
          </a:blip>
          <a:srcRect/>
          <a:stretch/>
        </p:blipFill>
        <p:spPr>
          <a:xfrm>
            <a:off x="0" y="1784100"/>
            <a:ext cx="8817801" cy="4540500"/>
          </a:xfrm>
          <a:prstGeom prst="rect">
            <a:avLst/>
          </a:prstGeom>
          <a:noFill/>
          <a:ln>
            <a:noFill/>
          </a:ln>
        </p:spPr>
      </p:pic>
      <p:pic>
        <p:nvPicPr>
          <p:cNvPr id="299" name="Google Shape;299;g5ad15e3de5_2_155"/>
          <p:cNvPicPr preferRelativeResize="0"/>
          <p:nvPr/>
        </p:nvPicPr>
        <p:blipFill rotWithShape="1">
          <a:blip r:embed="rId4">
            <a:alphaModFix/>
          </a:blip>
          <a:srcRect/>
          <a:stretch/>
        </p:blipFill>
        <p:spPr>
          <a:xfrm>
            <a:off x="5408950" y="5896350"/>
            <a:ext cx="3577450" cy="827100"/>
          </a:xfrm>
          <a:prstGeom prst="rect">
            <a:avLst/>
          </a:prstGeom>
          <a:noFill/>
          <a:ln>
            <a:noFill/>
          </a:ln>
        </p:spPr>
      </p:pic>
      <p:pic>
        <p:nvPicPr>
          <p:cNvPr id="300" name="Google Shape;300;g5ad15e3de5_2_155"/>
          <p:cNvPicPr preferRelativeResize="0"/>
          <p:nvPr/>
        </p:nvPicPr>
        <p:blipFill>
          <a:blip r:embed="rId5">
            <a:alphaModFix/>
          </a:blip>
          <a:stretch>
            <a:fillRect/>
          </a:stretch>
        </p:blipFill>
        <p:spPr>
          <a:xfrm>
            <a:off x="4843031" y="2905869"/>
            <a:ext cx="3745603" cy="22969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5ad15e3de5_2_162"/>
          <p:cNvSpPr txBox="1">
            <a:spLocks noGrp="1"/>
          </p:cNvSpPr>
          <p:nvPr>
            <p:ph type="title"/>
          </p:nvPr>
        </p:nvSpPr>
        <p:spPr>
          <a:xfrm>
            <a:off x="44600" y="533400"/>
            <a:ext cx="90162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US" sz="4500" b="1">
                <a:latin typeface="Oswald"/>
                <a:ea typeface="Oswald"/>
                <a:cs typeface="Oswald"/>
                <a:sym typeface="Oswald"/>
              </a:rPr>
              <a:t>Pick a Major: Overwhelming Choices</a:t>
            </a:r>
            <a:endParaRPr sz="4500" b="1">
              <a:latin typeface="Oswald"/>
              <a:ea typeface="Oswald"/>
              <a:cs typeface="Oswald"/>
              <a:sym typeface="Oswald"/>
            </a:endParaRPr>
          </a:p>
        </p:txBody>
      </p:sp>
      <p:pic>
        <p:nvPicPr>
          <p:cNvPr id="307" name="Google Shape;307;g5ad15e3de5_2_162"/>
          <p:cNvPicPr preferRelativeResize="0"/>
          <p:nvPr/>
        </p:nvPicPr>
        <p:blipFill rotWithShape="1">
          <a:blip r:embed="rId3">
            <a:alphaModFix/>
          </a:blip>
          <a:srcRect/>
          <a:stretch/>
        </p:blipFill>
        <p:spPr>
          <a:xfrm>
            <a:off x="148434" y="1678574"/>
            <a:ext cx="2274450" cy="3251900"/>
          </a:xfrm>
          <a:prstGeom prst="rect">
            <a:avLst/>
          </a:prstGeom>
          <a:noFill/>
          <a:ln>
            <a:noFill/>
          </a:ln>
        </p:spPr>
      </p:pic>
      <p:pic>
        <p:nvPicPr>
          <p:cNvPr id="308" name="Google Shape;308;g5ad15e3de5_2_162"/>
          <p:cNvPicPr preferRelativeResize="0"/>
          <p:nvPr/>
        </p:nvPicPr>
        <p:blipFill rotWithShape="1">
          <a:blip r:embed="rId4">
            <a:alphaModFix/>
          </a:blip>
          <a:srcRect/>
          <a:stretch/>
        </p:blipFill>
        <p:spPr>
          <a:xfrm>
            <a:off x="3327832" y="1655936"/>
            <a:ext cx="1863650" cy="3251900"/>
          </a:xfrm>
          <a:prstGeom prst="rect">
            <a:avLst/>
          </a:prstGeom>
          <a:noFill/>
          <a:ln>
            <a:noFill/>
          </a:ln>
        </p:spPr>
      </p:pic>
      <p:pic>
        <p:nvPicPr>
          <p:cNvPr id="309" name="Google Shape;309;g5ad15e3de5_2_162"/>
          <p:cNvPicPr preferRelativeResize="0"/>
          <p:nvPr/>
        </p:nvPicPr>
        <p:blipFill rotWithShape="1">
          <a:blip r:embed="rId5">
            <a:alphaModFix/>
          </a:blip>
          <a:srcRect/>
          <a:stretch/>
        </p:blipFill>
        <p:spPr>
          <a:xfrm>
            <a:off x="5837495" y="1678574"/>
            <a:ext cx="2125325" cy="3206625"/>
          </a:xfrm>
          <a:prstGeom prst="rect">
            <a:avLst/>
          </a:prstGeom>
          <a:noFill/>
          <a:ln>
            <a:noFill/>
          </a:ln>
        </p:spPr>
      </p:pic>
      <p:pic>
        <p:nvPicPr>
          <p:cNvPr id="310" name="Google Shape;310;g5ad15e3de5_2_162"/>
          <p:cNvPicPr preferRelativeResize="0"/>
          <p:nvPr/>
        </p:nvPicPr>
        <p:blipFill rotWithShape="1">
          <a:blip r:embed="rId6">
            <a:alphaModFix/>
          </a:blip>
          <a:srcRect/>
          <a:stretch/>
        </p:blipFill>
        <p:spPr>
          <a:xfrm>
            <a:off x="5408950" y="5896350"/>
            <a:ext cx="3577450" cy="827100"/>
          </a:xfrm>
          <a:prstGeom prst="rect">
            <a:avLst/>
          </a:prstGeom>
          <a:noFill/>
          <a:ln>
            <a:noFill/>
          </a:ln>
        </p:spPr>
      </p:pic>
      <p:pic>
        <p:nvPicPr>
          <p:cNvPr id="311" name="Google Shape;311;g5ad15e3de5_2_162"/>
          <p:cNvPicPr preferRelativeResize="0"/>
          <p:nvPr/>
        </p:nvPicPr>
        <p:blipFill>
          <a:blip r:embed="rId7">
            <a:alphaModFix/>
          </a:blip>
          <a:stretch>
            <a:fillRect/>
          </a:stretch>
        </p:blipFill>
        <p:spPr>
          <a:xfrm>
            <a:off x="457199" y="5085050"/>
            <a:ext cx="4349300" cy="1622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5ad15e3de5_2_171"/>
          <p:cNvSpPr txBox="1">
            <a:spLocks noGrp="1"/>
          </p:cNvSpPr>
          <p:nvPr>
            <p:ph type="title"/>
          </p:nvPr>
        </p:nvSpPr>
        <p:spPr>
          <a:xfrm>
            <a:off x="457200" y="533400"/>
            <a:ext cx="8229600" cy="68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US" sz="4800" b="1">
                <a:latin typeface="Oswald"/>
                <a:ea typeface="Oswald"/>
                <a:cs typeface="Oswald"/>
                <a:sym typeface="Oswald"/>
              </a:rPr>
              <a:t>...Pick a Major</a:t>
            </a:r>
            <a:endParaRPr sz="4800" b="1">
              <a:latin typeface="Oswald"/>
              <a:ea typeface="Oswald"/>
              <a:cs typeface="Oswald"/>
              <a:sym typeface="Oswald"/>
            </a:endParaRPr>
          </a:p>
        </p:txBody>
      </p:sp>
      <p:pic>
        <p:nvPicPr>
          <p:cNvPr id="318" name="Google Shape;318;g5ad15e3de5_2_171"/>
          <p:cNvPicPr preferRelativeResize="0"/>
          <p:nvPr/>
        </p:nvPicPr>
        <p:blipFill rotWithShape="1">
          <a:blip r:embed="rId3">
            <a:alphaModFix/>
          </a:blip>
          <a:srcRect/>
          <a:stretch/>
        </p:blipFill>
        <p:spPr>
          <a:xfrm>
            <a:off x="457200" y="1293125"/>
            <a:ext cx="8305825" cy="4843516"/>
          </a:xfrm>
          <a:prstGeom prst="rect">
            <a:avLst/>
          </a:prstGeom>
          <a:noFill/>
          <a:ln>
            <a:noFill/>
          </a:ln>
        </p:spPr>
      </p:pic>
      <p:pic>
        <p:nvPicPr>
          <p:cNvPr id="319" name="Google Shape;319;g5ad15e3de5_2_171"/>
          <p:cNvPicPr preferRelativeResize="0"/>
          <p:nvPr/>
        </p:nvPicPr>
        <p:blipFill rotWithShape="1">
          <a:blip r:embed="rId4">
            <a:alphaModFix/>
          </a:blip>
          <a:srcRect/>
          <a:stretch/>
        </p:blipFill>
        <p:spPr>
          <a:xfrm>
            <a:off x="5408950" y="5896350"/>
            <a:ext cx="3577450" cy="827100"/>
          </a:xfrm>
          <a:prstGeom prst="rect">
            <a:avLst/>
          </a:prstGeom>
          <a:noFill/>
          <a:ln>
            <a:noFill/>
          </a:ln>
        </p:spPr>
      </p:pic>
      <p:pic>
        <p:nvPicPr>
          <p:cNvPr id="320" name="Google Shape;320;g5ad15e3de5_2_171"/>
          <p:cNvPicPr preferRelativeResize="0"/>
          <p:nvPr/>
        </p:nvPicPr>
        <p:blipFill>
          <a:blip r:embed="rId5">
            <a:alphaModFix/>
          </a:blip>
          <a:stretch>
            <a:fillRect/>
          </a:stretch>
        </p:blipFill>
        <p:spPr>
          <a:xfrm>
            <a:off x="5498275" y="1899550"/>
            <a:ext cx="1800775" cy="283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5ad15e3de5_2_8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latin typeface="Oswald"/>
                <a:ea typeface="Oswald"/>
                <a:cs typeface="Oswald"/>
                <a:sym typeface="Oswald"/>
              </a:rPr>
              <a:t>Presented By the ASCCC</a:t>
            </a:r>
            <a:endParaRPr sz="4800" b="1">
              <a:latin typeface="Oswald"/>
              <a:ea typeface="Oswald"/>
              <a:cs typeface="Oswald"/>
              <a:sym typeface="Oswald"/>
            </a:endParaRPr>
          </a:p>
        </p:txBody>
      </p:sp>
      <p:sp>
        <p:nvSpPr>
          <p:cNvPr id="178" name="Google Shape;178;g5ad15e3de5_2_8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Oswald"/>
              <a:buChar char="•"/>
            </a:pPr>
            <a:r>
              <a:rPr lang="en-US" sz="3000" b="1">
                <a:latin typeface="Oswald"/>
                <a:ea typeface="Oswald"/>
                <a:cs typeface="Oswald"/>
                <a:sym typeface="Oswald"/>
              </a:rPr>
              <a:t>Jessical Ayo Alabi</a:t>
            </a:r>
            <a:r>
              <a:rPr lang="en-US">
                <a:latin typeface="Oswald"/>
                <a:ea typeface="Oswald"/>
                <a:cs typeface="Oswald"/>
                <a:sym typeface="Oswald"/>
              </a:rPr>
              <a:t> – Orange Coast College, Chair of Sociology, Guided Pathways Onboarding Faculty Coordinator, ASCCC Faculty Lead --In year 2 of Guided Pathways; wrapping up Inquiry</a:t>
            </a:r>
            <a:endParaRPr>
              <a:latin typeface="Oswald"/>
              <a:ea typeface="Oswald"/>
              <a:cs typeface="Oswald"/>
              <a:sym typeface="Oswald"/>
            </a:endParaRPr>
          </a:p>
          <a:p>
            <a:pPr marL="342900" lvl="0" indent="0" algn="l" rtl="0">
              <a:spcBef>
                <a:spcPts val="640"/>
              </a:spcBef>
              <a:spcAft>
                <a:spcPts val="0"/>
              </a:spcAft>
              <a:buSzPts val="2040"/>
              <a:buNone/>
            </a:pPr>
            <a:endParaRPr>
              <a:latin typeface="Oswald"/>
              <a:ea typeface="Oswald"/>
              <a:cs typeface="Oswald"/>
              <a:sym typeface="Oswald"/>
            </a:endParaRPr>
          </a:p>
          <a:p>
            <a:pPr marL="342900" lvl="0" indent="-342900" algn="l" rtl="0">
              <a:spcBef>
                <a:spcPts val="640"/>
              </a:spcBef>
              <a:spcAft>
                <a:spcPts val="0"/>
              </a:spcAft>
              <a:buClr>
                <a:schemeClr val="dk1"/>
              </a:buClr>
              <a:buSzPts val="3200"/>
              <a:buFont typeface="Oswald"/>
              <a:buChar char="•"/>
            </a:pPr>
            <a:r>
              <a:rPr lang="en-US" sz="3000" b="1">
                <a:latin typeface="Oswald"/>
                <a:ea typeface="Oswald"/>
                <a:cs typeface="Oswald"/>
                <a:sym typeface="Oswald"/>
              </a:rPr>
              <a:t>Janet Fulks</a:t>
            </a:r>
            <a:r>
              <a:rPr lang="en-US">
                <a:latin typeface="Oswald"/>
                <a:ea typeface="Oswald"/>
                <a:cs typeface="Oswald"/>
                <a:sym typeface="Oswald"/>
              </a:rPr>
              <a:t> – retired Bakersfield College, ASCCC Faculty lead, Capacity Building -- In year 5 of Guided Pathways</a:t>
            </a:r>
            <a:endParaRPr>
              <a:latin typeface="Oswald"/>
              <a:ea typeface="Oswald"/>
              <a:cs typeface="Oswald"/>
              <a:sym typeface="Oswald"/>
            </a:endParaRPr>
          </a:p>
          <a:p>
            <a:pPr marL="342900" lvl="0" indent="0" algn="l" rtl="0">
              <a:spcBef>
                <a:spcPts val="640"/>
              </a:spcBef>
              <a:spcAft>
                <a:spcPts val="0"/>
              </a:spcAft>
              <a:buSzPts val="2040"/>
              <a:buNone/>
            </a:pPr>
            <a:endParaRPr>
              <a:latin typeface="Oswald"/>
              <a:ea typeface="Oswald"/>
              <a:cs typeface="Oswald"/>
              <a:sym typeface="Oswald"/>
            </a:endParaRPr>
          </a:p>
          <a:p>
            <a:pPr marL="342900" lvl="0" indent="-342900" algn="l" rtl="0">
              <a:spcBef>
                <a:spcPts val="640"/>
              </a:spcBef>
              <a:spcAft>
                <a:spcPts val="0"/>
              </a:spcAft>
              <a:buClr>
                <a:schemeClr val="dk1"/>
              </a:buClr>
              <a:buSzPts val="3200"/>
              <a:buFont typeface="Oswald"/>
              <a:buChar char="•"/>
            </a:pPr>
            <a:r>
              <a:rPr lang="en-US" sz="3000" b="1">
                <a:latin typeface="Oswald"/>
                <a:ea typeface="Oswald"/>
                <a:cs typeface="Oswald"/>
                <a:sym typeface="Oswald"/>
              </a:rPr>
              <a:t>Ty Simpson</a:t>
            </a:r>
            <a:r>
              <a:rPr lang="en-US" sz="3000">
                <a:latin typeface="Oswald"/>
                <a:ea typeface="Oswald"/>
                <a:cs typeface="Oswald"/>
                <a:sym typeface="Oswald"/>
              </a:rPr>
              <a:t> </a:t>
            </a:r>
            <a:r>
              <a:rPr lang="en-US">
                <a:latin typeface="Oswald"/>
                <a:ea typeface="Oswald"/>
                <a:cs typeface="Oswald"/>
                <a:sym typeface="Oswald"/>
              </a:rPr>
              <a:t>–  San Bernadino Valley College, Counselor, Guided Pathways Faculty lead, ASCCC Lead Faculty --In year 1 of Guided Pathways</a:t>
            </a:r>
            <a:endParaRPr>
              <a:latin typeface="Oswald"/>
              <a:ea typeface="Oswald"/>
              <a:cs typeface="Oswald"/>
              <a:sym typeface="Oswald"/>
            </a:endParaRPr>
          </a:p>
        </p:txBody>
      </p:sp>
      <p:pic>
        <p:nvPicPr>
          <p:cNvPr id="179" name="Google Shape;179;g5ad15e3de5_2_88"/>
          <p:cNvPicPr preferRelativeResize="0"/>
          <p:nvPr/>
        </p:nvPicPr>
        <p:blipFill rotWithShape="1">
          <a:blip r:embed="rId3">
            <a:alphaModFix/>
          </a:blip>
          <a:srcRect/>
          <a:stretch/>
        </p:blipFill>
        <p:spPr>
          <a:xfrm>
            <a:off x="5408950" y="5896350"/>
            <a:ext cx="3577450" cy="827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5ad15e3de5_2_178"/>
          <p:cNvSpPr txBox="1">
            <a:spLocks noGrp="1"/>
          </p:cNvSpPr>
          <p:nvPr>
            <p:ph type="title"/>
          </p:nvPr>
        </p:nvSpPr>
        <p:spPr>
          <a:xfrm>
            <a:off x="53500" y="399625"/>
            <a:ext cx="9042900" cy="519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b="1">
                <a:solidFill>
                  <a:srgbClr val="000000"/>
                </a:solidFill>
                <a:latin typeface="Trebuchet MS"/>
                <a:ea typeface="Trebuchet MS"/>
                <a:cs typeface="Trebuchet MS"/>
                <a:sym typeface="Trebuchet MS"/>
              </a:rPr>
              <a:t>What’s the Student Experience Like?</a:t>
            </a:r>
            <a:endParaRPr>
              <a:solidFill>
                <a:srgbClr val="000000"/>
              </a:solidFill>
            </a:endParaRPr>
          </a:p>
        </p:txBody>
      </p:sp>
      <p:sp>
        <p:nvSpPr>
          <p:cNvPr id="326" name="Google Shape;326;g5ad15e3de5_2_178"/>
          <p:cNvSpPr txBox="1">
            <a:spLocks noGrp="1"/>
          </p:cNvSpPr>
          <p:nvPr>
            <p:ph type="body" idx="1"/>
          </p:nvPr>
        </p:nvSpPr>
        <p:spPr>
          <a:xfrm>
            <a:off x="160525" y="1155125"/>
            <a:ext cx="6135600" cy="3892500"/>
          </a:xfrm>
          <a:prstGeom prst="rect">
            <a:avLst/>
          </a:prstGeom>
          <a:noFill/>
          <a:ln>
            <a:noFill/>
          </a:ln>
        </p:spPr>
        <p:txBody>
          <a:bodyPr spcFirstLastPara="1" wrap="square" lIns="91425" tIns="45700" rIns="91425" bIns="45700" anchor="t" anchorCtr="0">
            <a:noAutofit/>
          </a:bodyPr>
          <a:lstStyle/>
          <a:p>
            <a:pPr marL="342900" lvl="0" indent="-266700" algn="l" rtl="0">
              <a:spcBef>
                <a:spcPts val="0"/>
              </a:spcBef>
              <a:spcAft>
                <a:spcPts val="0"/>
              </a:spcAft>
              <a:buClr>
                <a:schemeClr val="dk1"/>
              </a:buClr>
              <a:buSzPts val="2000"/>
              <a:buChar char="★"/>
            </a:pPr>
            <a:r>
              <a:rPr lang="en-US" sz="2000">
                <a:latin typeface="Arial"/>
                <a:ea typeface="Arial"/>
                <a:cs typeface="Arial"/>
                <a:sym typeface="Arial"/>
              </a:rPr>
              <a:t>Comments – is alpha order good?</a:t>
            </a:r>
            <a:endParaRPr sz="2000">
              <a:latin typeface="Arial"/>
              <a:ea typeface="Arial"/>
              <a:cs typeface="Arial"/>
              <a:sym typeface="Arial"/>
            </a:endParaRPr>
          </a:p>
          <a:p>
            <a:pPr marL="342900" lvl="0" indent="-266700" algn="l" rtl="0">
              <a:spcBef>
                <a:spcPts val="640"/>
              </a:spcBef>
              <a:spcAft>
                <a:spcPts val="0"/>
              </a:spcAft>
              <a:buClr>
                <a:schemeClr val="dk1"/>
              </a:buClr>
              <a:buSzPts val="2000"/>
              <a:buChar char="★"/>
            </a:pPr>
            <a:r>
              <a:rPr lang="en-US" sz="2000">
                <a:latin typeface="Arial"/>
                <a:ea typeface="Arial"/>
                <a:cs typeface="Arial"/>
                <a:sym typeface="Arial"/>
              </a:rPr>
              <a:t>Do students understand the degree and certificate lingo?</a:t>
            </a:r>
            <a:endParaRPr sz="2000">
              <a:latin typeface="Arial"/>
              <a:ea typeface="Arial"/>
              <a:cs typeface="Arial"/>
              <a:sym typeface="Arial"/>
            </a:endParaRPr>
          </a:p>
          <a:p>
            <a:pPr marL="342900" lvl="0" indent="-266700" algn="l" rtl="0">
              <a:spcBef>
                <a:spcPts val="640"/>
              </a:spcBef>
              <a:spcAft>
                <a:spcPts val="0"/>
              </a:spcAft>
              <a:buClr>
                <a:schemeClr val="dk1"/>
              </a:buClr>
              <a:buSzPts val="2000"/>
              <a:buChar char="★"/>
            </a:pPr>
            <a:r>
              <a:rPr lang="en-US" sz="2000">
                <a:latin typeface="Arial"/>
                <a:ea typeface="Arial"/>
                <a:cs typeface="Arial"/>
                <a:sym typeface="Arial"/>
              </a:rPr>
              <a:t>Who scrolls through all of this?</a:t>
            </a:r>
            <a:endParaRPr sz="2000">
              <a:latin typeface="Arial"/>
              <a:ea typeface="Arial"/>
              <a:cs typeface="Arial"/>
              <a:sym typeface="Arial"/>
            </a:endParaRPr>
          </a:p>
          <a:p>
            <a:pPr marL="342900" lvl="0" indent="-266700" algn="l" rtl="0">
              <a:spcBef>
                <a:spcPts val="640"/>
              </a:spcBef>
              <a:spcAft>
                <a:spcPts val="0"/>
              </a:spcAft>
              <a:buClr>
                <a:schemeClr val="dk1"/>
              </a:buClr>
              <a:buSzPts val="2000"/>
              <a:buChar char="★"/>
            </a:pPr>
            <a:r>
              <a:rPr lang="en-US" sz="2000">
                <a:latin typeface="Arial"/>
                <a:ea typeface="Arial"/>
                <a:cs typeface="Arial"/>
                <a:sym typeface="Arial"/>
              </a:rPr>
              <a:t>Is this why programs near Z have fewer awards?</a:t>
            </a:r>
            <a:endParaRPr sz="2000">
              <a:latin typeface="Arial"/>
              <a:ea typeface="Arial"/>
              <a:cs typeface="Arial"/>
              <a:sym typeface="Arial"/>
            </a:endParaRPr>
          </a:p>
          <a:p>
            <a:pPr marL="342900" lvl="0" indent="-266700" algn="l" rtl="0">
              <a:spcBef>
                <a:spcPts val="640"/>
              </a:spcBef>
              <a:spcAft>
                <a:spcPts val="0"/>
              </a:spcAft>
              <a:buClr>
                <a:schemeClr val="dk1"/>
              </a:buClr>
              <a:buSzPts val="2000"/>
              <a:buChar char="★"/>
            </a:pPr>
            <a:r>
              <a:rPr lang="en-US" sz="2000">
                <a:latin typeface="Arial"/>
                <a:ea typeface="Arial"/>
                <a:cs typeface="Arial"/>
                <a:sym typeface="Arial"/>
              </a:rPr>
              <a:t>Discuss Schools-where would you look for architecture? English? Dance? Languages? Interior Design? Construction? </a:t>
            </a:r>
            <a:endParaRPr sz="2000">
              <a:latin typeface="Arial"/>
              <a:ea typeface="Arial"/>
              <a:cs typeface="Arial"/>
              <a:sym typeface="Arial"/>
            </a:endParaRPr>
          </a:p>
          <a:p>
            <a:pPr marL="342900" lvl="0" indent="-266700" algn="l" rtl="0">
              <a:spcBef>
                <a:spcPts val="640"/>
              </a:spcBef>
              <a:spcAft>
                <a:spcPts val="0"/>
              </a:spcAft>
              <a:buSzPts val="2000"/>
              <a:buFont typeface="Arial"/>
              <a:buChar char="★"/>
            </a:pPr>
            <a:r>
              <a:rPr lang="en-US" sz="2000">
                <a:latin typeface="Arial"/>
                <a:ea typeface="Arial"/>
                <a:cs typeface="Arial"/>
                <a:sym typeface="Arial"/>
              </a:rPr>
              <a:t>How does a student understand the difference between a Certificate of Performance, a Program, and Transfer?</a:t>
            </a:r>
            <a:endParaRPr sz="2000">
              <a:latin typeface="Arial"/>
              <a:ea typeface="Arial"/>
              <a:cs typeface="Arial"/>
              <a:sym typeface="Arial"/>
            </a:endParaRPr>
          </a:p>
        </p:txBody>
      </p:sp>
      <p:pic>
        <p:nvPicPr>
          <p:cNvPr id="327" name="Google Shape;327;g5ad15e3de5_2_178"/>
          <p:cNvPicPr preferRelativeResize="0"/>
          <p:nvPr/>
        </p:nvPicPr>
        <p:blipFill rotWithShape="1">
          <a:blip r:embed="rId3">
            <a:alphaModFix/>
          </a:blip>
          <a:srcRect/>
          <a:stretch/>
        </p:blipFill>
        <p:spPr>
          <a:xfrm>
            <a:off x="5408950" y="5896350"/>
            <a:ext cx="3577450" cy="827100"/>
          </a:xfrm>
          <a:prstGeom prst="rect">
            <a:avLst/>
          </a:prstGeom>
          <a:noFill/>
          <a:ln>
            <a:noFill/>
          </a:ln>
        </p:spPr>
      </p:pic>
      <p:pic>
        <p:nvPicPr>
          <p:cNvPr id="328" name="Google Shape;328;g5ad15e3de5_2_178"/>
          <p:cNvPicPr preferRelativeResize="0"/>
          <p:nvPr/>
        </p:nvPicPr>
        <p:blipFill>
          <a:blip r:embed="rId4">
            <a:alphaModFix/>
          </a:blip>
          <a:stretch>
            <a:fillRect/>
          </a:stretch>
        </p:blipFill>
        <p:spPr>
          <a:xfrm>
            <a:off x="6004500" y="1185900"/>
            <a:ext cx="2996000" cy="4280875"/>
          </a:xfrm>
          <a:prstGeom prst="rect">
            <a:avLst/>
          </a:prstGeom>
          <a:noFill/>
          <a:ln>
            <a:noFill/>
          </a:ln>
        </p:spPr>
      </p:pic>
      <p:pic>
        <p:nvPicPr>
          <p:cNvPr id="329" name="Google Shape;329;g5ad15e3de5_2_178"/>
          <p:cNvPicPr preferRelativeResize="0"/>
          <p:nvPr/>
        </p:nvPicPr>
        <p:blipFill>
          <a:blip r:embed="rId5">
            <a:alphaModFix/>
          </a:blip>
          <a:stretch>
            <a:fillRect/>
          </a:stretch>
        </p:blipFill>
        <p:spPr>
          <a:xfrm>
            <a:off x="358425" y="5047625"/>
            <a:ext cx="4695950" cy="1675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5ad15e3de5_2_18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Lunch</a:t>
            </a:r>
            <a:endParaRPr/>
          </a:p>
        </p:txBody>
      </p:sp>
      <p:sp>
        <p:nvSpPr>
          <p:cNvPr id="335" name="Google Shape;335;g5ad15e3de5_2_184"/>
          <p:cNvSpPr txBox="1">
            <a:spLocks noGrp="1"/>
          </p:cNvSpPr>
          <p:nvPr>
            <p:ph type="body" idx="1"/>
          </p:nvPr>
        </p:nvSpPr>
        <p:spPr>
          <a:xfrm>
            <a:off x="457200" y="1600200"/>
            <a:ext cx="7121921" cy="48768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336" name="Google Shape;336;g5ad15e3de5_2_184"/>
          <p:cNvPicPr preferRelativeResize="0"/>
          <p:nvPr/>
        </p:nvPicPr>
        <p:blipFill>
          <a:blip r:embed="rId3">
            <a:alphaModFix/>
          </a:blip>
          <a:stretch>
            <a:fillRect/>
          </a:stretch>
        </p:blipFill>
        <p:spPr>
          <a:xfrm>
            <a:off x="457200" y="1333350"/>
            <a:ext cx="7895801" cy="5143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5ad15e3de5_2_189"/>
          <p:cNvSpPr txBox="1">
            <a:spLocks noGrp="1"/>
          </p:cNvSpPr>
          <p:nvPr>
            <p:ph type="title"/>
          </p:nvPr>
        </p:nvSpPr>
        <p:spPr>
          <a:xfrm>
            <a:off x="0" y="5334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563" b="1">
                <a:latin typeface="Oswald"/>
                <a:ea typeface="Oswald"/>
                <a:cs typeface="Oswald"/>
                <a:sym typeface="Oswald"/>
              </a:rPr>
              <a:t>Transparency, Honesty, Mutual Respect, Grace</a:t>
            </a:r>
            <a:endParaRPr sz="3563" b="1">
              <a:latin typeface="Oswald"/>
              <a:ea typeface="Oswald"/>
              <a:cs typeface="Oswald"/>
              <a:sym typeface="Oswald"/>
            </a:endParaRPr>
          </a:p>
        </p:txBody>
      </p:sp>
      <p:sp>
        <p:nvSpPr>
          <p:cNvPr id="342" name="Google Shape;342;g5ad15e3de5_2_189"/>
          <p:cNvSpPr txBox="1">
            <a:spLocks noGrp="1"/>
          </p:cNvSpPr>
          <p:nvPr>
            <p:ph type="body" idx="1"/>
          </p:nvPr>
        </p:nvSpPr>
        <p:spPr>
          <a:xfrm>
            <a:off x="457200" y="1365000"/>
            <a:ext cx="8229600" cy="5112000"/>
          </a:xfrm>
          <a:prstGeom prst="rect">
            <a:avLst/>
          </a:prstGeom>
          <a:noFill/>
          <a:ln>
            <a:noFill/>
          </a:ln>
        </p:spPr>
        <p:txBody>
          <a:bodyPr spcFirstLastPara="1" wrap="square" lIns="91425" tIns="45700" rIns="91425" bIns="45700" anchor="t" anchorCtr="0">
            <a:noAutofit/>
          </a:bodyPr>
          <a:lstStyle/>
          <a:p>
            <a:pPr marL="342900" lvl="0" indent="-254000" algn="l" rtl="0">
              <a:spcBef>
                <a:spcPts val="640"/>
              </a:spcBef>
              <a:spcAft>
                <a:spcPts val="0"/>
              </a:spcAft>
              <a:buClr>
                <a:schemeClr val="dk1"/>
              </a:buClr>
              <a:buSzPts val="1800"/>
              <a:buChar char="•"/>
            </a:pPr>
            <a:r>
              <a:rPr lang="en-US" sz="1800">
                <a:latin typeface="Arial"/>
                <a:ea typeface="Arial"/>
                <a:cs typeface="Arial"/>
                <a:sym typeface="Arial"/>
              </a:rPr>
              <a:t>Confronting FEAR</a:t>
            </a:r>
            <a:endParaRPr sz="1800">
              <a:latin typeface="Arial"/>
              <a:ea typeface="Arial"/>
              <a:cs typeface="Arial"/>
              <a:sym typeface="Arial"/>
            </a:endParaRPr>
          </a:p>
          <a:p>
            <a:pPr marL="342900" lvl="0" indent="-254000" algn="l" rtl="0">
              <a:spcBef>
                <a:spcPts val="640"/>
              </a:spcBef>
              <a:spcAft>
                <a:spcPts val="0"/>
              </a:spcAft>
              <a:buClr>
                <a:schemeClr val="dk1"/>
              </a:buClr>
              <a:buSzPts val="1800"/>
              <a:buChar char="•"/>
            </a:pPr>
            <a:r>
              <a:rPr lang="en-US" sz="1800">
                <a:latin typeface="Arial"/>
                <a:ea typeface="Arial"/>
                <a:cs typeface="Arial"/>
                <a:sym typeface="Arial"/>
              </a:rPr>
              <a:t>Creating MESA’s Guidelines </a:t>
            </a:r>
            <a:endParaRPr sz="1800">
              <a:latin typeface="Arial"/>
              <a:ea typeface="Arial"/>
              <a:cs typeface="Arial"/>
              <a:sym typeface="Arial"/>
            </a:endParaRPr>
          </a:p>
          <a:p>
            <a:pPr marL="342900" lvl="0" indent="-254000" algn="l" rtl="0">
              <a:spcBef>
                <a:spcPts val="640"/>
              </a:spcBef>
              <a:spcAft>
                <a:spcPts val="0"/>
              </a:spcAft>
              <a:buClr>
                <a:schemeClr val="dk1"/>
              </a:buClr>
              <a:buSzPts val="1800"/>
              <a:buChar char="•"/>
            </a:pPr>
            <a:r>
              <a:rPr lang="en-US" sz="1800">
                <a:latin typeface="Arial"/>
                <a:ea typeface="Arial"/>
                <a:cs typeface="Arial"/>
                <a:sym typeface="Arial"/>
              </a:rPr>
              <a:t>Building “Trust for Change”.</a:t>
            </a:r>
            <a:endParaRPr sz="1800">
              <a:latin typeface="Arial"/>
              <a:ea typeface="Arial"/>
              <a:cs typeface="Arial"/>
              <a:sym typeface="Arial"/>
            </a:endParaRPr>
          </a:p>
          <a:p>
            <a:pPr marL="342900" lvl="0" indent="-254000" algn="l" rtl="0">
              <a:spcBef>
                <a:spcPts val="640"/>
              </a:spcBef>
              <a:spcAft>
                <a:spcPts val="0"/>
              </a:spcAft>
              <a:buSzPts val="1800"/>
              <a:buFont typeface="Arial"/>
              <a:buChar char="•"/>
            </a:pPr>
            <a:r>
              <a:rPr lang="en-US" sz="1800">
                <a:latin typeface="Arial"/>
                <a:ea typeface="Arial"/>
                <a:cs typeface="Arial"/>
                <a:sym typeface="Arial"/>
              </a:rPr>
              <a:t>Learning from our Peer’s Strides and Mistakes...</a:t>
            </a:r>
            <a:endParaRPr sz="1800">
              <a:latin typeface="Arial"/>
              <a:ea typeface="Arial"/>
              <a:cs typeface="Arial"/>
              <a:sym typeface="Arial"/>
            </a:endParaRPr>
          </a:p>
        </p:txBody>
      </p:sp>
      <p:pic>
        <p:nvPicPr>
          <p:cNvPr id="343" name="Google Shape;343;g5ad15e3de5_2_189"/>
          <p:cNvPicPr preferRelativeResize="0"/>
          <p:nvPr/>
        </p:nvPicPr>
        <p:blipFill rotWithShape="1">
          <a:blip r:embed="rId3">
            <a:alphaModFix/>
          </a:blip>
          <a:srcRect/>
          <a:stretch/>
        </p:blipFill>
        <p:spPr>
          <a:xfrm>
            <a:off x="5408950" y="5896350"/>
            <a:ext cx="3577450" cy="827100"/>
          </a:xfrm>
          <a:prstGeom prst="rect">
            <a:avLst/>
          </a:prstGeom>
          <a:noFill/>
          <a:ln>
            <a:noFill/>
          </a:ln>
        </p:spPr>
      </p:pic>
      <p:pic>
        <p:nvPicPr>
          <p:cNvPr id="344" name="Google Shape;344;g5ad15e3de5_2_189"/>
          <p:cNvPicPr preferRelativeResize="0"/>
          <p:nvPr/>
        </p:nvPicPr>
        <p:blipFill>
          <a:blip r:embed="rId4">
            <a:alphaModFix/>
          </a:blip>
          <a:stretch>
            <a:fillRect/>
          </a:stretch>
        </p:blipFill>
        <p:spPr>
          <a:xfrm>
            <a:off x="695050" y="2996475"/>
            <a:ext cx="7444050" cy="2899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5ad15e3de5_2_195"/>
          <p:cNvSpPr txBox="1">
            <a:spLocks noGrp="1"/>
          </p:cNvSpPr>
          <p:nvPr>
            <p:ph type="title"/>
          </p:nvPr>
        </p:nvSpPr>
        <p:spPr>
          <a:xfrm>
            <a:off x="457200" y="859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350" name="Google Shape;350;g5ad15e3de5_2_195"/>
          <p:cNvSpPr txBox="1">
            <a:spLocks noGrp="1"/>
          </p:cNvSpPr>
          <p:nvPr>
            <p:ph type="body" idx="1"/>
          </p:nvPr>
        </p:nvSpPr>
        <p:spPr>
          <a:xfrm>
            <a:off x="457200" y="1679825"/>
            <a:ext cx="3265800" cy="40749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700"/>
              </a:spcBef>
              <a:spcAft>
                <a:spcPts val="0"/>
              </a:spcAft>
              <a:buSzPts val="1887"/>
              <a:buNone/>
            </a:pPr>
            <a:r>
              <a:rPr lang="en-US" sz="2600" b="1"/>
              <a:t>Institutional </a:t>
            </a:r>
            <a:endParaRPr sz="2600" b="1"/>
          </a:p>
          <a:p>
            <a:pPr marL="457200" lvl="0" indent="-369570" algn="l" rtl="0">
              <a:lnSpc>
                <a:spcPct val="95000"/>
              </a:lnSpc>
              <a:spcBef>
                <a:spcPts val="700"/>
              </a:spcBef>
              <a:spcAft>
                <a:spcPts val="0"/>
              </a:spcAft>
              <a:buSzPts val="2220"/>
              <a:buChar char="●"/>
            </a:pPr>
            <a:r>
              <a:rPr lang="en-US" sz="2220"/>
              <a:t>Comprehensive Diversity Framework</a:t>
            </a:r>
            <a:endParaRPr sz="2220"/>
          </a:p>
          <a:p>
            <a:pPr marL="457200" lvl="0" indent="-369570" algn="l" rtl="0">
              <a:lnSpc>
                <a:spcPct val="95000"/>
              </a:lnSpc>
              <a:spcBef>
                <a:spcPts val="0"/>
              </a:spcBef>
              <a:spcAft>
                <a:spcPts val="0"/>
              </a:spcAft>
              <a:buSzPts val="2220"/>
              <a:buChar char="●"/>
            </a:pPr>
            <a:r>
              <a:rPr lang="en-US" sz="2220"/>
              <a:t>Grounded In Equity</a:t>
            </a:r>
            <a:endParaRPr sz="2220"/>
          </a:p>
          <a:p>
            <a:pPr marL="457200" lvl="0" indent="-369570" algn="l" rtl="0">
              <a:lnSpc>
                <a:spcPct val="95000"/>
              </a:lnSpc>
              <a:spcBef>
                <a:spcPts val="0"/>
              </a:spcBef>
              <a:spcAft>
                <a:spcPts val="0"/>
              </a:spcAft>
              <a:buSzPts val="2220"/>
              <a:buChar char="●"/>
            </a:pPr>
            <a:r>
              <a:rPr lang="en-US" sz="2220"/>
              <a:t>Leaders as Learners</a:t>
            </a:r>
            <a:endParaRPr sz="2220"/>
          </a:p>
          <a:p>
            <a:pPr marL="457200" lvl="0" indent="-369570" algn="l" rtl="0">
              <a:lnSpc>
                <a:spcPct val="95000"/>
              </a:lnSpc>
              <a:spcBef>
                <a:spcPts val="0"/>
              </a:spcBef>
              <a:spcAft>
                <a:spcPts val="0"/>
              </a:spcAft>
              <a:buSzPts val="2220"/>
              <a:buChar char="●"/>
            </a:pPr>
            <a:r>
              <a:rPr lang="en-US" sz="2220"/>
              <a:t>Critical Consciousness</a:t>
            </a:r>
            <a:endParaRPr sz="2220"/>
          </a:p>
          <a:p>
            <a:pPr marL="457200" lvl="0" indent="-369570" algn="l" rtl="0">
              <a:lnSpc>
                <a:spcPct val="95000"/>
              </a:lnSpc>
              <a:spcBef>
                <a:spcPts val="0"/>
              </a:spcBef>
              <a:spcAft>
                <a:spcPts val="0"/>
              </a:spcAft>
              <a:buSzPts val="2220"/>
              <a:buChar char="●"/>
            </a:pPr>
            <a:r>
              <a:rPr lang="en-US" sz="2220"/>
              <a:t>Communication</a:t>
            </a:r>
            <a:endParaRPr sz="2220"/>
          </a:p>
          <a:p>
            <a:pPr marL="457200" lvl="0" indent="-369570" algn="l" rtl="0">
              <a:lnSpc>
                <a:spcPct val="95000"/>
              </a:lnSpc>
              <a:spcBef>
                <a:spcPts val="0"/>
              </a:spcBef>
              <a:spcAft>
                <a:spcPts val="0"/>
              </a:spcAft>
              <a:buSzPts val="2220"/>
              <a:buChar char="●"/>
            </a:pPr>
            <a:r>
              <a:rPr lang="en-US" sz="2220"/>
              <a:t>Integration</a:t>
            </a:r>
            <a:endParaRPr sz="2220"/>
          </a:p>
          <a:p>
            <a:pPr marL="457200" lvl="0" indent="-369570" algn="l" rtl="0">
              <a:lnSpc>
                <a:spcPct val="95000"/>
              </a:lnSpc>
              <a:spcBef>
                <a:spcPts val="0"/>
              </a:spcBef>
              <a:spcAft>
                <a:spcPts val="0"/>
              </a:spcAft>
              <a:buSzPts val="2220"/>
              <a:buChar char="●"/>
            </a:pPr>
            <a:r>
              <a:rPr lang="en-US" sz="2220"/>
              <a:t>Alignment of vision with practices</a:t>
            </a:r>
            <a:endParaRPr sz="2220"/>
          </a:p>
          <a:p>
            <a:pPr marL="0" lvl="0" indent="0" algn="l" rtl="0">
              <a:lnSpc>
                <a:spcPct val="95000"/>
              </a:lnSpc>
              <a:spcBef>
                <a:spcPts val="700"/>
              </a:spcBef>
              <a:spcAft>
                <a:spcPts val="0"/>
              </a:spcAft>
              <a:buClr>
                <a:schemeClr val="dk1"/>
              </a:buClr>
              <a:buSzPts val="1100"/>
              <a:buFont typeface="Arial"/>
              <a:buNone/>
            </a:pPr>
            <a:r>
              <a:rPr lang="en-US" sz="2220"/>
              <a:t> </a:t>
            </a:r>
            <a:endParaRPr sz="2220"/>
          </a:p>
          <a:p>
            <a:pPr marL="342900" lvl="0" indent="-139700" algn="l" rtl="0">
              <a:lnSpc>
                <a:spcPct val="80000"/>
              </a:lnSpc>
              <a:spcBef>
                <a:spcPts val="0"/>
              </a:spcBef>
              <a:spcAft>
                <a:spcPts val="0"/>
              </a:spcAft>
              <a:buClr>
                <a:schemeClr val="dk1"/>
              </a:buClr>
              <a:buSzPts val="3200"/>
              <a:buNone/>
            </a:pPr>
            <a:endParaRPr sz="2220"/>
          </a:p>
        </p:txBody>
      </p:sp>
      <p:sp>
        <p:nvSpPr>
          <p:cNvPr id="351" name="Google Shape;351;g5ad15e3de5_2_195"/>
          <p:cNvSpPr txBox="1">
            <a:spLocks noGrp="1"/>
          </p:cNvSpPr>
          <p:nvPr>
            <p:ph type="body" idx="2"/>
          </p:nvPr>
        </p:nvSpPr>
        <p:spPr>
          <a:xfrm>
            <a:off x="4011600" y="1790000"/>
            <a:ext cx="5132400" cy="4944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b="1"/>
              <a:t>Benefits to Students</a:t>
            </a:r>
            <a:endParaRPr sz="2600" b="1"/>
          </a:p>
          <a:p>
            <a:pPr marL="457200" lvl="0" indent="-379730" algn="l" rtl="0">
              <a:lnSpc>
                <a:spcPct val="115000"/>
              </a:lnSpc>
              <a:spcBef>
                <a:spcPts val="1000"/>
              </a:spcBef>
              <a:spcAft>
                <a:spcPts val="0"/>
              </a:spcAft>
              <a:buSzPts val="2380"/>
              <a:buChar char="●"/>
            </a:pPr>
            <a:r>
              <a:rPr lang="en-US" sz="2200"/>
              <a:t>Planned exploration of careers &amp; opportunities within a field of study</a:t>
            </a:r>
            <a:endParaRPr sz="2200"/>
          </a:p>
          <a:p>
            <a:pPr marL="457200" lvl="0" indent="-368300" algn="l" rtl="0">
              <a:lnSpc>
                <a:spcPct val="115000"/>
              </a:lnSpc>
              <a:spcBef>
                <a:spcPts val="0"/>
              </a:spcBef>
              <a:spcAft>
                <a:spcPts val="0"/>
              </a:spcAft>
              <a:buSzPts val="2200"/>
              <a:buChar char="●"/>
            </a:pPr>
            <a:r>
              <a:rPr lang="en-US" sz="2200"/>
              <a:t>Awareness of career and academic milestones</a:t>
            </a:r>
            <a:endParaRPr sz="2200"/>
          </a:p>
          <a:p>
            <a:pPr marL="457200" lvl="0" indent="-368300" algn="l" rtl="0">
              <a:lnSpc>
                <a:spcPct val="115000"/>
              </a:lnSpc>
              <a:spcBef>
                <a:spcPts val="0"/>
              </a:spcBef>
              <a:spcAft>
                <a:spcPts val="0"/>
              </a:spcAft>
              <a:buSzPts val="2200"/>
              <a:buChar char="●"/>
            </a:pPr>
            <a:r>
              <a:rPr lang="en-US" sz="2200"/>
              <a:t>Clarity regarding requirements for completion</a:t>
            </a:r>
            <a:endParaRPr sz="2200"/>
          </a:p>
          <a:p>
            <a:pPr marL="457200" lvl="0" indent="-368300" algn="l" rtl="0">
              <a:lnSpc>
                <a:spcPct val="115000"/>
              </a:lnSpc>
              <a:spcBef>
                <a:spcPts val="0"/>
              </a:spcBef>
              <a:spcAft>
                <a:spcPts val="0"/>
              </a:spcAft>
              <a:buSzPts val="2200"/>
              <a:buChar char="●"/>
            </a:pPr>
            <a:r>
              <a:rPr lang="en-US" sz="2200"/>
              <a:t>Fewer excess units taken</a:t>
            </a:r>
            <a:endParaRPr sz="2200"/>
          </a:p>
          <a:p>
            <a:pPr marL="457200" lvl="0" indent="-368300" algn="l" rtl="0">
              <a:lnSpc>
                <a:spcPct val="115000"/>
              </a:lnSpc>
              <a:spcBef>
                <a:spcPts val="0"/>
              </a:spcBef>
              <a:spcAft>
                <a:spcPts val="0"/>
              </a:spcAft>
              <a:buSzPts val="2200"/>
              <a:buChar char="●"/>
            </a:pPr>
            <a:r>
              <a:rPr lang="en-US" sz="2200"/>
              <a:t>Students make informed choices about their majors and coursework</a:t>
            </a:r>
            <a:endParaRPr sz="2200"/>
          </a:p>
          <a:p>
            <a:pPr marL="457200" lvl="0" indent="-368300" algn="l" rtl="0">
              <a:lnSpc>
                <a:spcPct val="115000"/>
              </a:lnSpc>
              <a:spcBef>
                <a:spcPts val="0"/>
              </a:spcBef>
              <a:spcAft>
                <a:spcPts val="0"/>
              </a:spcAft>
              <a:buSzPts val="2200"/>
              <a:buChar char="●"/>
            </a:pPr>
            <a:r>
              <a:rPr lang="en-US" sz="2200"/>
              <a:t>Higher rates of course completion and graduation</a:t>
            </a:r>
            <a:endParaRPr sz="2200"/>
          </a:p>
          <a:p>
            <a:pPr marL="0" lvl="0" indent="0" algn="l" rtl="0">
              <a:lnSpc>
                <a:spcPct val="115000"/>
              </a:lnSpc>
              <a:spcBef>
                <a:spcPts val="0"/>
              </a:spcBef>
              <a:spcAft>
                <a:spcPts val="0"/>
              </a:spcAft>
              <a:buSzPts val="2380"/>
              <a:buNone/>
            </a:pPr>
            <a:endParaRPr/>
          </a:p>
        </p:txBody>
      </p:sp>
      <p:pic>
        <p:nvPicPr>
          <p:cNvPr id="352" name="Google Shape;352;g5ad15e3de5_2_195"/>
          <p:cNvPicPr preferRelativeResize="0"/>
          <p:nvPr/>
        </p:nvPicPr>
        <p:blipFill>
          <a:blip r:embed="rId3">
            <a:alphaModFix/>
          </a:blip>
          <a:stretch>
            <a:fillRect/>
          </a:stretch>
        </p:blipFill>
        <p:spPr>
          <a:xfrm>
            <a:off x="2410325" y="85950"/>
            <a:ext cx="4365425" cy="1511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5ad15e3de5_2_201"/>
          <p:cNvSpPr txBox="1">
            <a:spLocks noGrp="1"/>
          </p:cNvSpPr>
          <p:nvPr>
            <p:ph type="title"/>
          </p:nvPr>
        </p:nvSpPr>
        <p:spPr>
          <a:xfrm>
            <a:off x="457200" y="47763"/>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a:t> </a:t>
            </a:r>
            <a:endParaRPr/>
          </a:p>
        </p:txBody>
      </p:sp>
      <p:sp>
        <p:nvSpPr>
          <p:cNvPr id="358" name="Google Shape;358;g5ad15e3de5_2_201"/>
          <p:cNvSpPr txBox="1">
            <a:spLocks noGrp="1"/>
          </p:cNvSpPr>
          <p:nvPr>
            <p:ph type="body" idx="1"/>
          </p:nvPr>
        </p:nvSpPr>
        <p:spPr>
          <a:xfrm>
            <a:off x="175325" y="1190775"/>
            <a:ext cx="8827800" cy="5556900"/>
          </a:xfrm>
          <a:prstGeom prst="rect">
            <a:avLst/>
          </a:prstGeom>
          <a:noFill/>
          <a:ln>
            <a:noFill/>
          </a:ln>
        </p:spPr>
        <p:txBody>
          <a:bodyPr spcFirstLastPara="1" wrap="square" lIns="91425" tIns="45700" rIns="91425" bIns="45700" anchor="t" anchorCtr="0">
            <a:noAutofit/>
          </a:bodyPr>
          <a:lstStyle/>
          <a:p>
            <a:pPr marL="342900" lvl="0" indent="-139700" algn="l" rtl="0">
              <a:lnSpc>
                <a:spcPct val="150000"/>
              </a:lnSpc>
              <a:spcBef>
                <a:spcPts val="0"/>
              </a:spcBef>
              <a:spcAft>
                <a:spcPts val="0"/>
              </a:spcAft>
              <a:buClr>
                <a:schemeClr val="dk1"/>
              </a:buClr>
              <a:buSzPts val="1100"/>
              <a:buFont typeface="Arial"/>
              <a:buNone/>
            </a:pPr>
            <a:r>
              <a:rPr lang="en-US" sz="2000" b="1" dirty="0">
                <a:latin typeface="Arial"/>
                <a:ea typeface="Arial"/>
                <a:cs typeface="Arial"/>
                <a:sym typeface="Arial"/>
              </a:rPr>
              <a:t>Alignment with the OCC mission:</a:t>
            </a:r>
            <a:endParaRPr sz="2000" dirty="0">
              <a:latin typeface="Arial"/>
              <a:ea typeface="Arial"/>
              <a:cs typeface="Arial"/>
              <a:sym typeface="Arial"/>
            </a:endParaRPr>
          </a:p>
          <a:p>
            <a:pPr marL="342900" lvl="0" indent="-139700" algn="l" rtl="0">
              <a:lnSpc>
                <a:spcPct val="150000"/>
              </a:lnSpc>
              <a:spcBef>
                <a:spcPts val="0"/>
              </a:spcBef>
              <a:spcAft>
                <a:spcPts val="0"/>
              </a:spcAft>
              <a:buClr>
                <a:schemeClr val="dk1"/>
              </a:buClr>
              <a:buSzPts val="1100"/>
              <a:buFont typeface="Arial"/>
              <a:buNone/>
            </a:pPr>
            <a:r>
              <a:rPr lang="en-US" sz="2000" dirty="0">
                <a:latin typeface="Arial"/>
                <a:ea typeface="Arial"/>
                <a:cs typeface="Arial"/>
                <a:sym typeface="Arial"/>
              </a:rPr>
              <a:t>•   	Opportunities for interdisciplinary collaborations/ communities within clusters</a:t>
            </a:r>
            <a:endParaRPr sz="2000" dirty="0">
              <a:latin typeface="Arial"/>
              <a:ea typeface="Arial"/>
              <a:cs typeface="Arial"/>
              <a:sym typeface="Arial"/>
            </a:endParaRPr>
          </a:p>
          <a:p>
            <a:pPr marL="342900" lvl="0" indent="-139700" algn="l" rtl="0">
              <a:lnSpc>
                <a:spcPct val="150000"/>
              </a:lnSpc>
              <a:spcBef>
                <a:spcPts val="0"/>
              </a:spcBef>
              <a:spcAft>
                <a:spcPts val="0"/>
              </a:spcAft>
              <a:buClr>
                <a:schemeClr val="dk1"/>
              </a:buClr>
              <a:buSzPts val="1100"/>
              <a:buFont typeface="Arial"/>
              <a:buNone/>
            </a:pPr>
            <a:r>
              <a:rPr lang="en-US" sz="2000" dirty="0">
                <a:latin typeface="Arial"/>
                <a:ea typeface="Arial"/>
                <a:cs typeface="Arial"/>
                <a:sym typeface="Arial"/>
              </a:rPr>
              <a:t>•   	Cross-college, cross-functional, large Pathways Design Team made up of students, classified, faculty, and managers to breakdown various silos for inquiry design</a:t>
            </a:r>
            <a:endParaRPr sz="2000" dirty="0">
              <a:latin typeface="Arial"/>
              <a:ea typeface="Arial"/>
              <a:cs typeface="Arial"/>
              <a:sym typeface="Arial"/>
            </a:endParaRPr>
          </a:p>
          <a:p>
            <a:pPr marL="342900" lvl="0" indent="-139700" algn="l" rtl="0">
              <a:lnSpc>
                <a:spcPct val="150000"/>
              </a:lnSpc>
              <a:spcBef>
                <a:spcPts val="0"/>
              </a:spcBef>
              <a:spcAft>
                <a:spcPts val="0"/>
              </a:spcAft>
              <a:buClr>
                <a:schemeClr val="dk1"/>
              </a:buClr>
              <a:buSzPts val="1100"/>
              <a:buFont typeface="Arial"/>
              <a:buNone/>
            </a:pPr>
            <a:r>
              <a:rPr lang="en-US" sz="2000" dirty="0">
                <a:latin typeface="Arial"/>
                <a:ea typeface="Arial"/>
                <a:cs typeface="Arial"/>
                <a:sym typeface="Arial"/>
              </a:rPr>
              <a:t>•   	Presentations to Senates, Councils, and Committees in existing governance structure to be transparent, encourage departmental initiatives, and maintain momentum</a:t>
            </a:r>
            <a:endParaRPr sz="2000" dirty="0">
              <a:latin typeface="Arial"/>
              <a:ea typeface="Arial"/>
              <a:cs typeface="Arial"/>
              <a:sym typeface="Arial"/>
            </a:endParaRPr>
          </a:p>
          <a:p>
            <a:pPr marL="342900" lvl="0" indent="-139700" algn="l" rtl="0">
              <a:lnSpc>
                <a:spcPct val="150000"/>
              </a:lnSpc>
              <a:spcBef>
                <a:spcPts val="0"/>
              </a:spcBef>
              <a:spcAft>
                <a:spcPts val="0"/>
              </a:spcAft>
              <a:buClr>
                <a:schemeClr val="dk1"/>
              </a:buClr>
              <a:buSzPts val="1100"/>
              <a:buFont typeface="Arial"/>
              <a:buNone/>
            </a:pPr>
            <a:r>
              <a:rPr lang="en-US" sz="2000" dirty="0">
                <a:latin typeface="Arial"/>
                <a:ea typeface="Arial"/>
                <a:cs typeface="Arial"/>
                <a:sym typeface="Arial"/>
              </a:rPr>
              <a:t>•  Desired cluster-specific counseling at or near the top layer and earlier exposure to career opportunities (internships, job shadowing, campus employment)</a:t>
            </a:r>
            <a:endParaRPr sz="2000" dirty="0">
              <a:latin typeface="Arial"/>
              <a:ea typeface="Arial"/>
              <a:cs typeface="Arial"/>
              <a:sym typeface="Arial"/>
            </a:endParaRPr>
          </a:p>
          <a:p>
            <a:pPr marL="342900" lvl="0" indent="-139700" algn="l" rtl="0">
              <a:lnSpc>
                <a:spcPct val="150000"/>
              </a:lnSpc>
              <a:spcBef>
                <a:spcPts val="0"/>
              </a:spcBef>
              <a:spcAft>
                <a:spcPts val="0"/>
              </a:spcAft>
              <a:buClr>
                <a:schemeClr val="dk1"/>
              </a:buClr>
              <a:buSzPts val="1100"/>
              <a:buFont typeface="Arial"/>
              <a:buNone/>
            </a:pPr>
            <a:endParaRPr sz="2000" dirty="0">
              <a:latin typeface="Arial"/>
              <a:ea typeface="Arial"/>
              <a:cs typeface="Arial"/>
              <a:sym typeface="Arial"/>
            </a:endParaRPr>
          </a:p>
        </p:txBody>
      </p:sp>
      <p:pic>
        <p:nvPicPr>
          <p:cNvPr id="359" name="Google Shape;359;g5ad15e3de5_2_201"/>
          <p:cNvPicPr preferRelativeResize="0"/>
          <p:nvPr/>
        </p:nvPicPr>
        <p:blipFill>
          <a:blip r:embed="rId3">
            <a:alphaModFix/>
          </a:blip>
          <a:stretch>
            <a:fillRect/>
          </a:stretch>
        </p:blipFill>
        <p:spPr>
          <a:xfrm>
            <a:off x="1919466" y="107425"/>
            <a:ext cx="5305075" cy="800100"/>
          </a:xfrm>
          <a:prstGeom prst="rect">
            <a:avLst/>
          </a:prstGeom>
          <a:noFill/>
          <a:ln>
            <a:noFill/>
          </a:ln>
        </p:spPr>
      </p:pic>
    </p:spTree>
    <p:extLst>
      <p:ext uri="{BB962C8B-B14F-4D97-AF65-F5344CB8AC3E}">
        <p14:creationId xmlns:p14="http://schemas.microsoft.com/office/powerpoint/2010/main" val="2603507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5ad15e3de5_2_201"/>
          <p:cNvSpPr txBox="1">
            <a:spLocks noGrp="1"/>
          </p:cNvSpPr>
          <p:nvPr>
            <p:ph type="title"/>
          </p:nvPr>
        </p:nvSpPr>
        <p:spPr>
          <a:xfrm>
            <a:off x="457200" y="47763"/>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a:t> </a:t>
            </a:r>
            <a:endParaRPr/>
          </a:p>
        </p:txBody>
      </p:sp>
      <p:sp>
        <p:nvSpPr>
          <p:cNvPr id="358" name="Google Shape;358;g5ad15e3de5_2_201"/>
          <p:cNvSpPr txBox="1">
            <a:spLocks noGrp="1"/>
          </p:cNvSpPr>
          <p:nvPr>
            <p:ph type="body" idx="1"/>
          </p:nvPr>
        </p:nvSpPr>
        <p:spPr>
          <a:xfrm>
            <a:off x="175325" y="1190775"/>
            <a:ext cx="8827800" cy="5556900"/>
          </a:xfrm>
          <a:prstGeom prst="rect">
            <a:avLst/>
          </a:prstGeom>
          <a:noFill/>
          <a:ln>
            <a:noFill/>
          </a:ln>
        </p:spPr>
        <p:txBody>
          <a:bodyPr spcFirstLastPara="1" wrap="square" lIns="91425" tIns="45700" rIns="91425" bIns="45700" anchor="t" anchorCtr="0">
            <a:noAutofit/>
          </a:bodyPr>
          <a:lstStyle/>
          <a:p>
            <a:pPr marL="342900" lvl="0" indent="-139700" algn="l" rtl="0">
              <a:lnSpc>
                <a:spcPct val="90000"/>
              </a:lnSpc>
              <a:spcBef>
                <a:spcPts val="0"/>
              </a:spcBef>
              <a:spcAft>
                <a:spcPts val="0"/>
              </a:spcAft>
              <a:buClr>
                <a:schemeClr val="dk1"/>
              </a:buClr>
              <a:buSzPts val="1100"/>
              <a:buFont typeface="Arial"/>
              <a:buNone/>
            </a:pPr>
            <a:r>
              <a:rPr lang="en-US" sz="2000" b="1" dirty="0">
                <a:latin typeface="Arial"/>
                <a:ea typeface="Arial"/>
                <a:cs typeface="Arial"/>
                <a:sym typeface="Arial"/>
              </a:rPr>
              <a:t>“Top-down” and “Bottom-up” approaches:</a:t>
            </a:r>
            <a:endParaRPr sz="2000" b="1"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Font typeface="Arial"/>
              <a:buNone/>
            </a:pPr>
            <a:r>
              <a:rPr lang="en-US" sz="2000" dirty="0">
                <a:latin typeface="Arial"/>
                <a:ea typeface="Arial"/>
                <a:cs typeface="Arial"/>
                <a:sym typeface="Arial"/>
              </a:rPr>
              <a:t>•   	Deciding between traditional academic headings or innovative descriptive headings</a:t>
            </a:r>
            <a:endParaRPr sz="2000"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None/>
            </a:pPr>
            <a:r>
              <a:rPr lang="en-US" sz="2000" dirty="0">
                <a:latin typeface="Arial"/>
                <a:ea typeface="Arial"/>
                <a:cs typeface="Arial"/>
                <a:sym typeface="Arial"/>
              </a:rPr>
              <a:t>•   	Sorts done by design team, student focus groups, classes, departments, senate, etc. </a:t>
            </a:r>
            <a:endParaRPr sz="2000" b="1"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Font typeface="Arial"/>
              <a:buNone/>
            </a:pPr>
            <a:r>
              <a:rPr lang="en-US" sz="2000" dirty="0">
                <a:latin typeface="Arial"/>
                <a:ea typeface="Arial"/>
                <a:cs typeface="Arial"/>
                <a:sym typeface="Arial"/>
              </a:rPr>
              <a:t>•   	Program sorts by student groups and design team</a:t>
            </a:r>
            <a:endParaRPr sz="2000"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None/>
            </a:pPr>
            <a:r>
              <a:rPr lang="en-US" sz="2000" dirty="0">
                <a:latin typeface="Arial"/>
                <a:ea typeface="Arial"/>
                <a:cs typeface="Arial"/>
                <a:sym typeface="Arial"/>
              </a:rPr>
              <a:t>•   	Looking at interdisciplinary communities with shared attributes, no just programs</a:t>
            </a:r>
            <a:endParaRPr sz="2000"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None/>
            </a:pPr>
            <a:endParaRPr sz="2000"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None/>
            </a:pPr>
            <a:r>
              <a:rPr lang="en-US" sz="2000" b="1" dirty="0">
                <a:latin typeface="Arial"/>
                <a:ea typeface="Arial"/>
                <a:cs typeface="Arial"/>
                <a:sym typeface="Arial"/>
              </a:rPr>
              <a:t>	Based on principles:</a:t>
            </a:r>
            <a:endParaRPr sz="2000" b="1"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Font typeface="Arial"/>
              <a:buNone/>
            </a:pPr>
            <a:r>
              <a:rPr lang="en-US" sz="2000" dirty="0">
                <a:latin typeface="Arial"/>
                <a:ea typeface="Arial"/>
                <a:cs typeface="Arial"/>
                <a:sym typeface="Arial"/>
              </a:rPr>
              <a:t>•   	Clarity/simplicity for student mobility</a:t>
            </a:r>
            <a:endParaRPr sz="2000"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Font typeface="Arial"/>
              <a:buNone/>
            </a:pPr>
            <a:r>
              <a:rPr lang="en-US" sz="2000" dirty="0">
                <a:latin typeface="Arial"/>
                <a:ea typeface="Arial"/>
                <a:cs typeface="Arial"/>
                <a:sym typeface="Arial"/>
              </a:rPr>
              <a:t>•   	Not “job market vs. transfer” but types of job markets</a:t>
            </a:r>
            <a:endParaRPr sz="2000"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Font typeface="Arial"/>
              <a:buNone/>
            </a:pPr>
            <a:r>
              <a:rPr lang="en-US" sz="2000" dirty="0">
                <a:latin typeface="Arial"/>
                <a:ea typeface="Arial"/>
                <a:cs typeface="Arial"/>
                <a:sym typeface="Arial"/>
              </a:rPr>
              <a:t>•   	Math requirements</a:t>
            </a:r>
            <a:endParaRPr sz="2000"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Font typeface="Arial"/>
              <a:buNone/>
            </a:pPr>
            <a:r>
              <a:rPr lang="en-US" sz="2000" dirty="0">
                <a:latin typeface="Arial"/>
                <a:ea typeface="Arial"/>
                <a:cs typeface="Arial"/>
                <a:sym typeface="Arial"/>
              </a:rPr>
              <a:t>•   	GE patterns for AA and transfer degrees</a:t>
            </a:r>
            <a:endParaRPr sz="2000" dirty="0">
              <a:latin typeface="Arial"/>
              <a:ea typeface="Arial"/>
              <a:cs typeface="Arial"/>
              <a:sym typeface="Arial"/>
            </a:endParaRPr>
          </a:p>
          <a:p>
            <a:pPr marL="342900" lvl="0" indent="-139700" algn="l" rtl="0">
              <a:lnSpc>
                <a:spcPct val="90000"/>
              </a:lnSpc>
              <a:spcBef>
                <a:spcPts val="0"/>
              </a:spcBef>
              <a:spcAft>
                <a:spcPts val="0"/>
              </a:spcAft>
              <a:buClr>
                <a:schemeClr val="dk1"/>
              </a:buClr>
              <a:buSzPts val="1100"/>
              <a:buFont typeface="Arial"/>
              <a:buNone/>
            </a:pPr>
            <a:r>
              <a:rPr lang="en-US" sz="2000" dirty="0">
                <a:latin typeface="Arial"/>
                <a:ea typeface="Arial"/>
                <a:cs typeface="Arial"/>
                <a:sym typeface="Arial"/>
              </a:rPr>
              <a:t>•   	Simplifying decision-making with the end in mind</a:t>
            </a:r>
            <a:endParaRPr sz="2000" dirty="0">
              <a:latin typeface="Arial"/>
              <a:ea typeface="Arial"/>
              <a:cs typeface="Arial"/>
              <a:sym typeface="Arial"/>
            </a:endParaRPr>
          </a:p>
          <a:p>
            <a:pPr marL="457200" lvl="0" indent="0" algn="l" rtl="0">
              <a:lnSpc>
                <a:spcPct val="90000"/>
              </a:lnSpc>
              <a:spcBef>
                <a:spcPts val="0"/>
              </a:spcBef>
              <a:spcAft>
                <a:spcPts val="0"/>
              </a:spcAft>
              <a:buNone/>
            </a:pPr>
            <a:endParaRPr sz="2000" dirty="0">
              <a:latin typeface="Arial"/>
              <a:ea typeface="Arial"/>
              <a:cs typeface="Arial"/>
              <a:sym typeface="Arial"/>
            </a:endParaRPr>
          </a:p>
          <a:p>
            <a:pPr marL="203200" lvl="0" indent="0" algn="l" rtl="0">
              <a:lnSpc>
                <a:spcPct val="90000"/>
              </a:lnSpc>
              <a:spcBef>
                <a:spcPts val="0"/>
              </a:spcBef>
              <a:spcAft>
                <a:spcPts val="0"/>
              </a:spcAft>
              <a:buClr>
                <a:schemeClr val="dk1"/>
              </a:buClr>
              <a:buSzPts val="3200"/>
              <a:buNone/>
            </a:pPr>
            <a:endParaRPr sz="1800" dirty="0"/>
          </a:p>
        </p:txBody>
      </p:sp>
      <p:pic>
        <p:nvPicPr>
          <p:cNvPr id="359" name="Google Shape;359;g5ad15e3de5_2_201"/>
          <p:cNvPicPr preferRelativeResize="0"/>
          <p:nvPr/>
        </p:nvPicPr>
        <p:blipFill>
          <a:blip r:embed="rId3">
            <a:alphaModFix/>
          </a:blip>
          <a:stretch>
            <a:fillRect/>
          </a:stretch>
        </p:blipFill>
        <p:spPr>
          <a:xfrm>
            <a:off x="1919466" y="107425"/>
            <a:ext cx="5305075" cy="800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5ad15e3de5_2_206"/>
          <p:cNvSpPr txBox="1">
            <a:spLocks noGrp="1"/>
          </p:cNvSpPr>
          <p:nvPr>
            <p:ph type="body" idx="1"/>
          </p:nvPr>
        </p:nvSpPr>
        <p:spPr>
          <a:xfrm>
            <a:off x="457200" y="1445725"/>
            <a:ext cx="8844600" cy="5112300"/>
          </a:xfrm>
          <a:prstGeom prst="rect">
            <a:avLst/>
          </a:prstGeom>
          <a:noFill/>
          <a:ln>
            <a:noFill/>
          </a:ln>
        </p:spPr>
        <p:txBody>
          <a:bodyPr spcFirstLastPara="1" wrap="square" lIns="91425" tIns="45700" rIns="91425" bIns="45700" anchor="t" anchorCtr="0">
            <a:noAutofit/>
          </a:bodyPr>
          <a:lstStyle/>
          <a:p>
            <a:pPr marL="182562" lvl="0" indent="0" algn="l" rtl="0">
              <a:lnSpc>
                <a:spcPct val="80000"/>
              </a:lnSpc>
              <a:spcBef>
                <a:spcPts val="1200"/>
              </a:spcBef>
              <a:spcAft>
                <a:spcPts val="0"/>
              </a:spcAft>
              <a:buNone/>
            </a:pPr>
            <a:r>
              <a:rPr lang="en-US" sz="1800" b="1">
                <a:latin typeface="Arial"/>
                <a:ea typeface="Arial"/>
                <a:cs typeface="Arial"/>
                <a:sym typeface="Arial"/>
              </a:rPr>
              <a:t>Principles:</a:t>
            </a:r>
            <a:endParaRPr sz="1800" b="1">
              <a:latin typeface="Arial"/>
              <a:ea typeface="Arial"/>
              <a:cs typeface="Arial"/>
              <a:sym typeface="Arial"/>
            </a:endParaRPr>
          </a:p>
          <a:p>
            <a:pPr marL="546100" lvl="0" indent="-254000" algn="l" rtl="0">
              <a:lnSpc>
                <a:spcPct val="80000"/>
              </a:lnSpc>
              <a:spcBef>
                <a:spcPts val="1200"/>
              </a:spcBef>
              <a:spcAft>
                <a:spcPts val="0"/>
              </a:spcAft>
              <a:buClr>
                <a:schemeClr val="dk1"/>
              </a:buClr>
              <a:buSzPts val="1800"/>
              <a:buChar char="•"/>
            </a:pPr>
            <a:r>
              <a:rPr lang="en-US" sz="1800">
                <a:latin typeface="Arial"/>
                <a:ea typeface="Arial"/>
                <a:cs typeface="Arial"/>
                <a:sym typeface="Arial"/>
              </a:rPr>
              <a:t>Identify student barriers</a:t>
            </a:r>
            <a:endParaRPr sz="1800">
              <a:latin typeface="Arial"/>
              <a:ea typeface="Arial"/>
              <a:cs typeface="Arial"/>
              <a:sym typeface="Arial"/>
            </a:endParaRPr>
          </a:p>
          <a:p>
            <a:pPr marL="546100" lvl="0" indent="-254000" algn="l" rtl="0">
              <a:lnSpc>
                <a:spcPct val="80000"/>
              </a:lnSpc>
              <a:spcBef>
                <a:spcPts val="1200"/>
              </a:spcBef>
              <a:spcAft>
                <a:spcPts val="0"/>
              </a:spcAft>
              <a:buClr>
                <a:schemeClr val="dk1"/>
              </a:buClr>
              <a:buSzPts val="1800"/>
              <a:buChar char="•"/>
            </a:pPr>
            <a:r>
              <a:rPr lang="en-US" sz="1800">
                <a:latin typeface="Arial"/>
                <a:ea typeface="Arial"/>
                <a:cs typeface="Arial"/>
                <a:sym typeface="Arial"/>
              </a:rPr>
              <a:t>Assess current pathways (Basic Skills, Placement, ADT, C-ID, new)</a:t>
            </a:r>
            <a:endParaRPr sz="1800">
              <a:latin typeface="Arial"/>
              <a:ea typeface="Arial"/>
              <a:cs typeface="Arial"/>
              <a:sym typeface="Arial"/>
            </a:endParaRPr>
          </a:p>
          <a:p>
            <a:pPr marL="546100" lvl="0" indent="-254000" algn="l" rtl="0">
              <a:lnSpc>
                <a:spcPct val="80000"/>
              </a:lnSpc>
              <a:spcBef>
                <a:spcPts val="1200"/>
              </a:spcBef>
              <a:spcAft>
                <a:spcPts val="0"/>
              </a:spcAft>
              <a:buClr>
                <a:schemeClr val="dk1"/>
              </a:buClr>
              <a:buSzPts val="1800"/>
              <a:buChar char="•"/>
            </a:pPr>
            <a:r>
              <a:rPr lang="en-US" sz="1800">
                <a:latin typeface="Arial"/>
                <a:ea typeface="Arial"/>
                <a:cs typeface="Arial"/>
                <a:sym typeface="Arial"/>
              </a:rPr>
              <a:t>No programs or courses would be lost in the first year</a:t>
            </a:r>
            <a:endParaRPr sz="1800">
              <a:latin typeface="Arial"/>
              <a:ea typeface="Arial"/>
              <a:cs typeface="Arial"/>
              <a:sym typeface="Arial"/>
            </a:endParaRPr>
          </a:p>
          <a:p>
            <a:pPr marL="546100" lvl="0" indent="-254000" algn="l" rtl="0">
              <a:lnSpc>
                <a:spcPct val="80000"/>
              </a:lnSpc>
              <a:spcBef>
                <a:spcPts val="1200"/>
              </a:spcBef>
              <a:spcAft>
                <a:spcPts val="0"/>
              </a:spcAft>
              <a:buClr>
                <a:schemeClr val="dk1"/>
              </a:buClr>
              <a:buSzPts val="1800"/>
              <a:buChar char="•"/>
            </a:pPr>
            <a:r>
              <a:rPr lang="en-US" sz="1800">
                <a:latin typeface="Arial"/>
                <a:ea typeface="Arial"/>
                <a:cs typeface="Arial"/>
                <a:sym typeface="Arial"/>
              </a:rPr>
              <a:t>After 1 year any potential re-evaluation would go through program review/vitality (PRC) and curriculum committee by normal processes</a:t>
            </a:r>
            <a:endParaRPr sz="1800">
              <a:latin typeface="Arial"/>
              <a:ea typeface="Arial"/>
              <a:cs typeface="Arial"/>
              <a:sym typeface="Arial"/>
            </a:endParaRPr>
          </a:p>
          <a:p>
            <a:pPr marL="546100" lvl="0" indent="-254000" algn="l" rtl="0">
              <a:lnSpc>
                <a:spcPct val="80000"/>
              </a:lnSpc>
              <a:spcBef>
                <a:spcPts val="1200"/>
              </a:spcBef>
              <a:spcAft>
                <a:spcPts val="0"/>
              </a:spcAft>
              <a:buClr>
                <a:schemeClr val="dk1"/>
              </a:buClr>
              <a:buSzPts val="1800"/>
              <a:buChar char="•"/>
            </a:pPr>
            <a:r>
              <a:rPr lang="en-US" sz="1800">
                <a:latin typeface="Arial"/>
                <a:ea typeface="Arial"/>
                <a:cs typeface="Arial"/>
                <a:sym typeface="Arial"/>
              </a:rPr>
              <a:t>Align expectations with K-12 and transfer partners</a:t>
            </a:r>
            <a:endParaRPr sz="1800">
              <a:latin typeface="Arial"/>
              <a:ea typeface="Arial"/>
              <a:cs typeface="Arial"/>
              <a:sym typeface="Arial"/>
            </a:endParaRPr>
          </a:p>
          <a:p>
            <a:pPr marL="457200" lvl="1" indent="-199707" algn="l" rtl="0">
              <a:lnSpc>
                <a:spcPct val="80000"/>
              </a:lnSpc>
              <a:spcBef>
                <a:spcPts val="1200"/>
              </a:spcBef>
              <a:spcAft>
                <a:spcPts val="0"/>
              </a:spcAft>
              <a:buClr>
                <a:schemeClr val="dk1"/>
              </a:buClr>
              <a:buSzPts val="1800"/>
              <a:buChar char="•"/>
            </a:pPr>
            <a:r>
              <a:rPr lang="en-US" sz="1800">
                <a:latin typeface="Arial"/>
                <a:ea typeface="Arial"/>
                <a:cs typeface="Arial"/>
                <a:sym typeface="Arial"/>
              </a:rPr>
              <a:t>Clarify pathway components (enrollment management, cross-disciplinary discussions)</a:t>
            </a:r>
            <a:endParaRPr sz="1800">
              <a:latin typeface="Arial"/>
              <a:ea typeface="Arial"/>
              <a:cs typeface="Arial"/>
              <a:sym typeface="Arial"/>
            </a:endParaRPr>
          </a:p>
          <a:p>
            <a:pPr marL="457200" lvl="1" indent="-199707" algn="l" rtl="0">
              <a:lnSpc>
                <a:spcPct val="80000"/>
              </a:lnSpc>
              <a:spcBef>
                <a:spcPts val="1200"/>
              </a:spcBef>
              <a:spcAft>
                <a:spcPts val="0"/>
              </a:spcAft>
              <a:buClr>
                <a:schemeClr val="dk1"/>
              </a:buClr>
              <a:buSzPts val="1800"/>
              <a:buChar char="•"/>
            </a:pPr>
            <a:r>
              <a:rPr lang="en-US" sz="1800">
                <a:latin typeface="Arial"/>
                <a:ea typeface="Arial"/>
                <a:cs typeface="Arial"/>
                <a:sym typeface="Arial"/>
              </a:rPr>
              <a:t>Identify and embed appropriate student support structures</a:t>
            </a:r>
            <a:endParaRPr sz="1800">
              <a:latin typeface="Arial"/>
              <a:ea typeface="Arial"/>
              <a:cs typeface="Arial"/>
              <a:sym typeface="Arial"/>
            </a:endParaRPr>
          </a:p>
          <a:p>
            <a:pPr marL="457200" lvl="1" indent="-199707" algn="l" rtl="0">
              <a:lnSpc>
                <a:spcPct val="80000"/>
              </a:lnSpc>
              <a:spcBef>
                <a:spcPts val="1200"/>
              </a:spcBef>
              <a:spcAft>
                <a:spcPts val="0"/>
              </a:spcAft>
              <a:buClr>
                <a:schemeClr val="dk1"/>
              </a:buClr>
              <a:buSzPts val="1800"/>
              <a:buChar char="•"/>
            </a:pPr>
            <a:r>
              <a:rPr lang="en-US" sz="1800">
                <a:latin typeface="Arial"/>
                <a:ea typeface="Arial"/>
                <a:cs typeface="Arial"/>
                <a:sym typeface="Arial"/>
              </a:rPr>
              <a:t>Be inclusive of ideas not exclusive</a:t>
            </a:r>
            <a:endParaRPr sz="1800">
              <a:latin typeface="Arial"/>
              <a:ea typeface="Arial"/>
              <a:cs typeface="Arial"/>
              <a:sym typeface="Arial"/>
            </a:endParaRPr>
          </a:p>
          <a:p>
            <a:pPr marL="457200" lvl="1" indent="-199707" algn="l" rtl="0">
              <a:lnSpc>
                <a:spcPct val="80000"/>
              </a:lnSpc>
              <a:spcBef>
                <a:spcPts val="1200"/>
              </a:spcBef>
              <a:spcAft>
                <a:spcPts val="0"/>
              </a:spcAft>
              <a:buClr>
                <a:schemeClr val="dk1"/>
              </a:buClr>
              <a:buSzPts val="1800"/>
              <a:buChar char="•"/>
            </a:pPr>
            <a:r>
              <a:rPr lang="en-US" sz="1800">
                <a:latin typeface="Arial"/>
                <a:ea typeface="Arial"/>
                <a:cs typeface="Arial"/>
                <a:sym typeface="Arial"/>
              </a:rPr>
              <a:t>Get a draft to go forward but commit to re-evaluate on a particular date</a:t>
            </a:r>
            <a:endParaRPr sz="1800">
              <a:latin typeface="Arial"/>
              <a:ea typeface="Arial"/>
              <a:cs typeface="Arial"/>
              <a:sym typeface="Arial"/>
            </a:endParaRPr>
          </a:p>
          <a:p>
            <a:pPr marL="457200" lvl="1" indent="-199707" algn="l" rtl="0">
              <a:lnSpc>
                <a:spcPct val="80000"/>
              </a:lnSpc>
              <a:spcBef>
                <a:spcPts val="1200"/>
              </a:spcBef>
              <a:spcAft>
                <a:spcPts val="0"/>
              </a:spcAft>
              <a:buClr>
                <a:schemeClr val="dk1"/>
              </a:buClr>
              <a:buSzPts val="1800"/>
              <a:buChar char="•"/>
            </a:pPr>
            <a:r>
              <a:rPr lang="en-US" sz="1800">
                <a:latin typeface="Arial"/>
                <a:ea typeface="Arial"/>
                <a:cs typeface="Arial"/>
                <a:sym typeface="Arial"/>
              </a:rPr>
              <a:t>Take all considerations through Participatory governance committees</a:t>
            </a:r>
            <a:endParaRPr sz="1800">
              <a:latin typeface="Arial"/>
              <a:ea typeface="Arial"/>
              <a:cs typeface="Arial"/>
              <a:sym typeface="Arial"/>
            </a:endParaRPr>
          </a:p>
          <a:p>
            <a:pPr marL="182562" lvl="0" indent="0" algn="l" rtl="0">
              <a:lnSpc>
                <a:spcPct val="80000"/>
              </a:lnSpc>
              <a:spcBef>
                <a:spcPts val="1200"/>
              </a:spcBef>
              <a:spcAft>
                <a:spcPts val="0"/>
              </a:spcAft>
              <a:buNone/>
            </a:pPr>
            <a:endParaRPr sz="2220"/>
          </a:p>
        </p:txBody>
      </p:sp>
      <p:pic>
        <p:nvPicPr>
          <p:cNvPr id="365" name="Google Shape;365;g5ad15e3de5_2_206"/>
          <p:cNvPicPr preferRelativeResize="0"/>
          <p:nvPr/>
        </p:nvPicPr>
        <p:blipFill>
          <a:blip r:embed="rId3">
            <a:alphaModFix/>
          </a:blip>
          <a:stretch>
            <a:fillRect/>
          </a:stretch>
        </p:blipFill>
        <p:spPr>
          <a:xfrm>
            <a:off x="1322425" y="455150"/>
            <a:ext cx="6899300" cy="907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5ad15e3de5_2_211"/>
          <p:cNvSpPr txBox="1">
            <a:spLocks noGrp="1"/>
          </p:cNvSpPr>
          <p:nvPr>
            <p:ph type="body" idx="1"/>
          </p:nvPr>
        </p:nvSpPr>
        <p:spPr>
          <a:xfrm>
            <a:off x="234675" y="1748700"/>
            <a:ext cx="8731200" cy="4886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01"/>
              <a:buNone/>
            </a:pPr>
            <a:r>
              <a:rPr lang="en-US" sz="2000" b="1">
                <a:latin typeface="Arial"/>
                <a:ea typeface="Arial"/>
                <a:cs typeface="Arial"/>
                <a:sym typeface="Arial"/>
              </a:rPr>
              <a:t>Pathways work should:</a:t>
            </a:r>
            <a:endParaRPr sz="2000" b="1">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Make clear for students, required course selections and sequence depending on their education and career goal(s)</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Articulate the purpose of each course and outline specific skills gained as they apply to a student's career focus </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Reduce the risk of students getting l</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ost in the process of their goal completion Identify preemptively, areas along the pathway to insert specific and intentional supports in order to keep more of our students successfully on the path</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Result in more fruitful, innovative services to our students</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Help students complete their goals in less time and reap the rewards of transitioning directly into their intended next step either their career goal or into their next level of education </a:t>
            </a:r>
            <a:endParaRPr sz="2000">
              <a:latin typeface="Arial"/>
              <a:ea typeface="Arial"/>
              <a:cs typeface="Arial"/>
              <a:sym typeface="Arial"/>
            </a:endParaRPr>
          </a:p>
          <a:p>
            <a:pPr marL="182562" lvl="0" indent="0" algn="l" rtl="0">
              <a:lnSpc>
                <a:spcPct val="90000"/>
              </a:lnSpc>
              <a:spcBef>
                <a:spcPts val="1200"/>
              </a:spcBef>
              <a:spcAft>
                <a:spcPts val="0"/>
              </a:spcAft>
              <a:buNone/>
            </a:pPr>
            <a:endParaRPr sz="1530"/>
          </a:p>
        </p:txBody>
      </p:sp>
      <p:pic>
        <p:nvPicPr>
          <p:cNvPr id="371" name="Google Shape;371;g5ad15e3de5_2_211"/>
          <p:cNvPicPr preferRelativeResize="0"/>
          <p:nvPr/>
        </p:nvPicPr>
        <p:blipFill>
          <a:blip r:embed="rId3">
            <a:alphaModFix/>
          </a:blip>
          <a:stretch>
            <a:fillRect/>
          </a:stretch>
        </p:blipFill>
        <p:spPr>
          <a:xfrm>
            <a:off x="2548025" y="481750"/>
            <a:ext cx="4406750" cy="1528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58ac2080d4_1_1"/>
          <p:cNvSpPr txBox="1">
            <a:spLocks noGrp="1"/>
          </p:cNvSpPr>
          <p:nvPr>
            <p:ph type="title"/>
          </p:nvPr>
        </p:nvSpPr>
        <p:spPr>
          <a:xfrm>
            <a:off x="457200" y="346600"/>
            <a:ext cx="8229600" cy="990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latin typeface="Oswald"/>
                <a:ea typeface="Oswald"/>
                <a:cs typeface="Oswald"/>
                <a:sym typeface="Oswald"/>
              </a:rPr>
              <a:t>Grossmont continued...</a:t>
            </a:r>
            <a:endParaRPr b="1">
              <a:latin typeface="Oswald"/>
              <a:ea typeface="Oswald"/>
              <a:cs typeface="Oswald"/>
              <a:sym typeface="Oswald"/>
            </a:endParaRPr>
          </a:p>
        </p:txBody>
      </p:sp>
      <p:sp>
        <p:nvSpPr>
          <p:cNvPr id="378" name="Google Shape;378;g58ac2080d4_1_1"/>
          <p:cNvSpPr txBox="1">
            <a:spLocks noGrp="1"/>
          </p:cNvSpPr>
          <p:nvPr>
            <p:ph type="body" idx="1"/>
          </p:nvPr>
        </p:nvSpPr>
        <p:spPr>
          <a:xfrm>
            <a:off x="457200" y="1337200"/>
            <a:ext cx="8229600" cy="4876800"/>
          </a:xfrm>
          <a:prstGeom prst="rect">
            <a:avLst/>
          </a:prstGeom>
        </p:spPr>
        <p:txBody>
          <a:bodyPr spcFirstLastPara="1" wrap="square" lIns="91425" tIns="45700" rIns="91425" bIns="45700" anchor="t" anchorCtr="0">
            <a:noAutofit/>
          </a:bodyPr>
          <a:lstStyle/>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Enable students to meet their educational (certificate, degree, transfer) and career goals sooner without unnecessary detours and without excess units that deplete their financial aid</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Create enriched learning experiences would stem from intentional, collaborative, and interdisciplinary curricular design</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Result in greater collaboration across disciplines to develop coherent program SLO's that will streamline the learning for our students </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Make the system easier to navigate</a:t>
            </a:r>
            <a:endParaRPr sz="2000">
              <a:latin typeface="Arial"/>
              <a:ea typeface="Arial"/>
              <a:cs typeface="Arial"/>
              <a:sym typeface="Arial"/>
            </a:endParaRPr>
          </a:p>
          <a:p>
            <a:pPr marL="457200" lvl="0" indent="-355600" algn="l" rtl="0">
              <a:lnSpc>
                <a:spcPct val="90000"/>
              </a:lnSpc>
              <a:spcBef>
                <a:spcPts val="1200"/>
              </a:spcBef>
              <a:spcAft>
                <a:spcPts val="0"/>
              </a:spcAft>
              <a:buSzPts val="2000"/>
              <a:buChar char="•"/>
            </a:pPr>
            <a:r>
              <a:rPr lang="en-US" sz="2000">
                <a:latin typeface="Arial"/>
                <a:ea typeface="Arial"/>
                <a:cs typeface="Arial"/>
                <a:sym typeface="Arial"/>
              </a:rPr>
              <a:t>Increase collaboration with K-12 and our Transfer Institutions</a:t>
            </a:r>
            <a:endParaRPr sz="2000">
              <a:latin typeface="Arial"/>
              <a:ea typeface="Arial"/>
              <a:cs typeface="Arial"/>
              <a:sym typeface="Arial"/>
            </a:endParaRPr>
          </a:p>
        </p:txBody>
      </p:sp>
      <p:pic>
        <p:nvPicPr>
          <p:cNvPr id="379" name="Google Shape;379;g58ac2080d4_1_1"/>
          <p:cNvPicPr preferRelativeResize="0"/>
          <p:nvPr/>
        </p:nvPicPr>
        <p:blipFill>
          <a:blip r:embed="rId3">
            <a:alphaModFix/>
          </a:blip>
          <a:stretch>
            <a:fillRect/>
          </a:stretch>
        </p:blipFill>
        <p:spPr>
          <a:xfrm>
            <a:off x="2925100" y="5053750"/>
            <a:ext cx="3203425" cy="1739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5ad15e3de5_2_216"/>
          <p:cNvSpPr txBox="1">
            <a:spLocks noGrp="1"/>
          </p:cNvSpPr>
          <p:nvPr>
            <p:ph type="body" idx="1"/>
          </p:nvPr>
        </p:nvSpPr>
        <p:spPr>
          <a:xfrm>
            <a:off x="157800" y="2877925"/>
            <a:ext cx="8622000" cy="38283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a:latin typeface="Arial"/>
                <a:ea typeface="Arial"/>
                <a:cs typeface="Arial"/>
                <a:sym typeface="Arial"/>
              </a:rPr>
              <a:t>None of this is a commitment to anything – it is an exercise in field observations</a:t>
            </a:r>
            <a:endParaRPr>
              <a:latin typeface="Arial"/>
              <a:ea typeface="Arial"/>
              <a:cs typeface="Arial"/>
              <a:sym typeface="Arial"/>
            </a:endParaRPr>
          </a:p>
          <a:p>
            <a:pPr marL="457200" lvl="0" indent="-381000" algn="l" rtl="0">
              <a:spcBef>
                <a:spcPts val="0"/>
              </a:spcBef>
              <a:spcAft>
                <a:spcPts val="0"/>
              </a:spcAft>
              <a:buSzPts val="2400"/>
              <a:buChar char="❖"/>
            </a:pPr>
            <a:r>
              <a:rPr lang="en-US">
                <a:latin typeface="Arial"/>
                <a:ea typeface="Arial"/>
                <a:cs typeface="Arial"/>
                <a:sym typeface="Arial"/>
              </a:rPr>
              <a:t>Look at the worksheet “What is in a Name?”</a:t>
            </a:r>
            <a:endParaRPr>
              <a:latin typeface="Arial"/>
              <a:ea typeface="Arial"/>
              <a:cs typeface="Arial"/>
              <a:sym typeface="Arial"/>
            </a:endParaRPr>
          </a:p>
          <a:p>
            <a:pPr marL="457200" lvl="0" indent="-381000" algn="l" rtl="0">
              <a:spcBef>
                <a:spcPts val="0"/>
              </a:spcBef>
              <a:spcAft>
                <a:spcPts val="0"/>
              </a:spcAft>
              <a:buSzPts val="2400"/>
              <a:buChar char="❖"/>
            </a:pPr>
            <a:r>
              <a:rPr lang="en-US">
                <a:latin typeface="Arial"/>
                <a:ea typeface="Arial"/>
                <a:cs typeface="Arial"/>
                <a:sym typeface="Arial"/>
              </a:rPr>
              <a:t>Talk about the advantages of Mesa “Schools” for the Institution and for the Students.</a:t>
            </a:r>
            <a:endParaRPr>
              <a:latin typeface="Arial"/>
              <a:ea typeface="Arial"/>
              <a:cs typeface="Arial"/>
              <a:sym typeface="Arial"/>
            </a:endParaRPr>
          </a:p>
          <a:p>
            <a:pPr marL="457200" lvl="0" indent="-381000" algn="l" rtl="0">
              <a:spcBef>
                <a:spcPts val="0"/>
              </a:spcBef>
              <a:spcAft>
                <a:spcPts val="0"/>
              </a:spcAft>
              <a:buSzPts val="2400"/>
              <a:buChar char="❖"/>
            </a:pPr>
            <a:r>
              <a:rPr lang="en-US">
                <a:latin typeface="Arial"/>
                <a:ea typeface="Arial"/>
                <a:cs typeface="Arial"/>
                <a:sym typeface="Arial"/>
              </a:rPr>
              <a:t>Review some of the metamajor’s names – check the ones you like, cross off the ones you don’t like and create some others – with notes</a:t>
            </a:r>
            <a:endParaRPr>
              <a:latin typeface="Arial"/>
              <a:ea typeface="Arial"/>
              <a:cs typeface="Arial"/>
              <a:sym typeface="Arial"/>
            </a:endParaRPr>
          </a:p>
          <a:p>
            <a:pPr marL="457200" lvl="0" indent="-381000" algn="l" rtl="0">
              <a:spcBef>
                <a:spcPts val="0"/>
              </a:spcBef>
              <a:spcAft>
                <a:spcPts val="0"/>
              </a:spcAft>
              <a:buSzPts val="2400"/>
              <a:buChar char="❖"/>
            </a:pPr>
            <a:r>
              <a:rPr lang="en-US">
                <a:latin typeface="Arial"/>
                <a:ea typeface="Arial"/>
                <a:cs typeface="Arial"/>
                <a:sym typeface="Arial"/>
              </a:rPr>
              <a:t>Look at the samples make notes on what you like and do not like about the clustering of programs </a:t>
            </a:r>
            <a:endParaRPr>
              <a:latin typeface="Arial"/>
              <a:ea typeface="Arial"/>
              <a:cs typeface="Arial"/>
              <a:sym typeface="Arial"/>
            </a:endParaRPr>
          </a:p>
          <a:p>
            <a:pPr marL="342900" lvl="0" indent="-139700" algn="l" rtl="0">
              <a:spcBef>
                <a:spcPts val="1200"/>
              </a:spcBef>
              <a:spcAft>
                <a:spcPts val="0"/>
              </a:spcAft>
              <a:buClr>
                <a:schemeClr val="dk1"/>
              </a:buClr>
              <a:buSzPts val="3200"/>
              <a:buNone/>
            </a:pPr>
            <a:endParaRPr/>
          </a:p>
          <a:p>
            <a:pPr marL="342900" lvl="0" indent="-139700" algn="l" rtl="0">
              <a:spcBef>
                <a:spcPts val="1200"/>
              </a:spcBef>
              <a:spcAft>
                <a:spcPts val="0"/>
              </a:spcAft>
              <a:buClr>
                <a:schemeClr val="dk1"/>
              </a:buClr>
              <a:buSzPts val="3200"/>
              <a:buNone/>
            </a:pPr>
            <a:r>
              <a:rPr lang="en-US"/>
              <a:t>.</a:t>
            </a:r>
            <a:endParaRPr/>
          </a:p>
        </p:txBody>
      </p:sp>
      <p:pic>
        <p:nvPicPr>
          <p:cNvPr id="386" name="Google Shape;386;g5ad15e3de5_2_216" descr="C:\Users\Janet\AppData\Local\Microsoft\Windows\INetCache\IE\LVRD7Q5A\boy-binoculars-28771374[1].jpg"/>
          <p:cNvPicPr preferRelativeResize="0"/>
          <p:nvPr/>
        </p:nvPicPr>
        <p:blipFill rotWithShape="1">
          <a:blip r:embed="rId3">
            <a:alphaModFix/>
          </a:blip>
          <a:srcRect/>
          <a:stretch/>
        </p:blipFill>
        <p:spPr>
          <a:xfrm>
            <a:off x="7050275" y="440675"/>
            <a:ext cx="1687649" cy="2521775"/>
          </a:xfrm>
          <a:prstGeom prst="rect">
            <a:avLst/>
          </a:prstGeom>
          <a:noFill/>
          <a:ln>
            <a:noFill/>
          </a:ln>
        </p:spPr>
      </p:pic>
      <p:pic>
        <p:nvPicPr>
          <p:cNvPr id="387" name="Google Shape;387;g5ad15e3de5_2_216" descr="C:\Users\Janet\AppData\Local\Microsoft\Windows\INetCache\IE\SLIWNG2P\whats-in-a-name[1].jpg"/>
          <p:cNvPicPr preferRelativeResize="0"/>
          <p:nvPr/>
        </p:nvPicPr>
        <p:blipFill rotWithShape="1">
          <a:blip r:embed="rId4">
            <a:alphaModFix/>
          </a:blip>
          <a:srcRect/>
          <a:stretch/>
        </p:blipFill>
        <p:spPr>
          <a:xfrm>
            <a:off x="3184750" y="621900"/>
            <a:ext cx="3510725" cy="1817550"/>
          </a:xfrm>
          <a:prstGeom prst="rect">
            <a:avLst/>
          </a:prstGeom>
          <a:noFill/>
          <a:ln>
            <a:noFill/>
          </a:ln>
        </p:spPr>
      </p:pic>
      <p:pic>
        <p:nvPicPr>
          <p:cNvPr id="388" name="Google Shape;388;g5ad15e3de5_2_216"/>
          <p:cNvPicPr preferRelativeResize="0"/>
          <p:nvPr/>
        </p:nvPicPr>
        <p:blipFill rotWithShape="1">
          <a:blip r:embed="rId5">
            <a:alphaModFix/>
          </a:blip>
          <a:srcRect/>
          <a:stretch/>
        </p:blipFill>
        <p:spPr>
          <a:xfrm>
            <a:off x="75175" y="440675"/>
            <a:ext cx="3202725" cy="827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10CBD-0E58-4B7C-94E6-0CD648324660}"/>
              </a:ext>
            </a:extLst>
          </p:cNvPr>
          <p:cNvSpPr>
            <a:spLocks noGrp="1"/>
          </p:cNvSpPr>
          <p:nvPr>
            <p:ph type="title"/>
          </p:nvPr>
        </p:nvSpPr>
        <p:spPr/>
        <p:txBody>
          <a:bodyPr/>
          <a:lstStyle/>
          <a:p>
            <a:r>
              <a:rPr lang="en-US" dirty="0"/>
              <a:t>Icebreaker</a:t>
            </a:r>
          </a:p>
        </p:txBody>
      </p:sp>
      <p:sp>
        <p:nvSpPr>
          <p:cNvPr id="3" name="Text Placeholder 2">
            <a:extLst>
              <a:ext uri="{FF2B5EF4-FFF2-40B4-BE49-F238E27FC236}">
                <a16:creationId xmlns:a16="http://schemas.microsoft.com/office/drawing/2014/main" xmlns="" id="{2F53699F-18D2-4B27-BE1F-E2BCAB053D00}"/>
              </a:ext>
            </a:extLst>
          </p:cNvPr>
          <p:cNvSpPr>
            <a:spLocks noGrp="1"/>
          </p:cNvSpPr>
          <p:nvPr>
            <p:ph type="body" idx="1"/>
          </p:nvPr>
        </p:nvSpPr>
        <p:spPr/>
        <p:txBody>
          <a:bodyPr/>
          <a:lstStyle/>
          <a:p>
            <a:endParaRPr lang="en-US" sz="4400" dirty="0"/>
          </a:p>
          <a:p>
            <a:pPr marL="131445" indent="0">
              <a:buNone/>
            </a:pPr>
            <a:r>
              <a:rPr lang="en-US" sz="4400" dirty="0"/>
              <a:t>FINISHED FILES ARE THE RESULT OF YEARS OF SCIENTIFIC STUDY COMBINED WITH THE EXPERIENCE OF YEARS.</a:t>
            </a:r>
          </a:p>
        </p:txBody>
      </p:sp>
    </p:spTree>
    <p:extLst>
      <p:ext uri="{BB962C8B-B14F-4D97-AF65-F5344CB8AC3E}">
        <p14:creationId xmlns:p14="http://schemas.microsoft.com/office/powerpoint/2010/main" val="407521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5ad15e3de5_2_223"/>
          <p:cNvSpPr txBox="1">
            <a:spLocks noGrp="1"/>
          </p:cNvSpPr>
          <p:nvPr>
            <p:ph type="title"/>
          </p:nvPr>
        </p:nvSpPr>
        <p:spPr>
          <a:xfrm>
            <a:off x="457200" y="-117248"/>
            <a:ext cx="8229600" cy="128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a:latin typeface="Oswald"/>
                <a:ea typeface="Oswald"/>
                <a:cs typeface="Oswald"/>
                <a:sym typeface="Oswald"/>
              </a:rPr>
              <a:t>Citrus Career and Academic Pathways</a:t>
            </a:r>
            <a:endParaRPr b="1">
              <a:latin typeface="Oswald"/>
              <a:ea typeface="Oswald"/>
              <a:cs typeface="Oswald"/>
              <a:sym typeface="Oswald"/>
            </a:endParaRPr>
          </a:p>
        </p:txBody>
      </p:sp>
      <p:sp>
        <p:nvSpPr>
          <p:cNvPr id="394" name="Google Shape;394;g5ad15e3de5_2_22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395" name="Google Shape;395;g5ad15e3de5_2_223"/>
          <p:cNvPicPr preferRelativeResize="0"/>
          <p:nvPr/>
        </p:nvPicPr>
        <p:blipFill rotWithShape="1">
          <a:blip r:embed="rId3">
            <a:alphaModFix/>
          </a:blip>
          <a:srcRect/>
          <a:stretch/>
        </p:blipFill>
        <p:spPr>
          <a:xfrm>
            <a:off x="51550" y="1171248"/>
            <a:ext cx="9092450" cy="57585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5ad15e3de5_2_22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US" b="1">
                <a:latin typeface="Oswald"/>
                <a:ea typeface="Oswald"/>
                <a:cs typeface="Oswald"/>
                <a:sym typeface="Oswald"/>
              </a:rPr>
              <a:t>Lake Tahoe</a:t>
            </a:r>
            <a:endParaRPr b="1">
              <a:latin typeface="Oswald"/>
              <a:ea typeface="Oswald"/>
              <a:cs typeface="Oswald"/>
              <a:sym typeface="Oswald"/>
            </a:endParaRPr>
          </a:p>
        </p:txBody>
      </p:sp>
      <p:sp>
        <p:nvSpPr>
          <p:cNvPr id="402" name="Google Shape;402;g5ad15e3de5_2_22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SzPts val="2040"/>
              <a:buNone/>
            </a:pPr>
            <a:endParaRPr/>
          </a:p>
        </p:txBody>
      </p:sp>
      <p:pic>
        <p:nvPicPr>
          <p:cNvPr id="403" name="Google Shape;403;g5ad15e3de5_2_229"/>
          <p:cNvPicPr preferRelativeResize="0"/>
          <p:nvPr/>
        </p:nvPicPr>
        <p:blipFill rotWithShape="1">
          <a:blip r:embed="rId3">
            <a:alphaModFix/>
          </a:blip>
          <a:srcRect/>
          <a:stretch/>
        </p:blipFill>
        <p:spPr>
          <a:xfrm>
            <a:off x="0" y="1417650"/>
            <a:ext cx="9144000" cy="5487574"/>
          </a:xfrm>
          <a:prstGeom prst="rect">
            <a:avLst/>
          </a:prstGeom>
          <a:noFill/>
          <a:ln>
            <a:noFill/>
          </a:ln>
        </p:spPr>
      </p:pic>
      <p:pic>
        <p:nvPicPr>
          <p:cNvPr id="404" name="Google Shape;404;g5ad15e3de5_2_229"/>
          <p:cNvPicPr preferRelativeResize="0"/>
          <p:nvPr/>
        </p:nvPicPr>
        <p:blipFill rotWithShape="1">
          <a:blip r:embed="rId4">
            <a:alphaModFix/>
          </a:blip>
          <a:srcRect/>
          <a:stretch/>
        </p:blipFill>
        <p:spPr>
          <a:xfrm>
            <a:off x="52075" y="1417638"/>
            <a:ext cx="2228850" cy="2200275"/>
          </a:xfrm>
          <a:prstGeom prst="rect">
            <a:avLst/>
          </a:prstGeom>
          <a:noFill/>
          <a:ln>
            <a:noFill/>
          </a:ln>
        </p:spPr>
      </p:pic>
      <p:pic>
        <p:nvPicPr>
          <p:cNvPr id="405" name="Google Shape;405;g5ad15e3de5_2_229"/>
          <p:cNvPicPr preferRelativeResize="0"/>
          <p:nvPr/>
        </p:nvPicPr>
        <p:blipFill rotWithShape="1">
          <a:blip r:embed="rId5">
            <a:alphaModFix/>
          </a:blip>
          <a:srcRect/>
          <a:stretch/>
        </p:blipFill>
        <p:spPr>
          <a:xfrm>
            <a:off x="3369450" y="1417638"/>
            <a:ext cx="2228850" cy="2200275"/>
          </a:xfrm>
          <a:prstGeom prst="rect">
            <a:avLst/>
          </a:prstGeom>
          <a:noFill/>
          <a:ln>
            <a:noFill/>
          </a:ln>
        </p:spPr>
      </p:pic>
      <p:pic>
        <p:nvPicPr>
          <p:cNvPr id="406" name="Google Shape;406;g5ad15e3de5_2_229"/>
          <p:cNvPicPr preferRelativeResize="0"/>
          <p:nvPr/>
        </p:nvPicPr>
        <p:blipFill rotWithShape="1">
          <a:blip r:embed="rId6">
            <a:alphaModFix/>
          </a:blip>
          <a:srcRect/>
          <a:stretch/>
        </p:blipFill>
        <p:spPr>
          <a:xfrm>
            <a:off x="1819208" y="4119000"/>
            <a:ext cx="2064642" cy="2200275"/>
          </a:xfrm>
          <a:prstGeom prst="rect">
            <a:avLst/>
          </a:prstGeom>
          <a:noFill/>
          <a:ln>
            <a:noFill/>
          </a:ln>
        </p:spPr>
      </p:pic>
      <p:pic>
        <p:nvPicPr>
          <p:cNvPr id="407" name="Google Shape;407;g5ad15e3de5_2_229"/>
          <p:cNvPicPr preferRelativeResize="0"/>
          <p:nvPr/>
        </p:nvPicPr>
        <p:blipFill rotWithShape="1">
          <a:blip r:embed="rId7">
            <a:alphaModFix/>
          </a:blip>
          <a:srcRect/>
          <a:stretch/>
        </p:blipFill>
        <p:spPr>
          <a:xfrm>
            <a:off x="6963200" y="1472850"/>
            <a:ext cx="2121000" cy="2243950"/>
          </a:xfrm>
          <a:prstGeom prst="rect">
            <a:avLst/>
          </a:prstGeom>
          <a:noFill/>
          <a:ln>
            <a:noFill/>
          </a:ln>
        </p:spPr>
      </p:pic>
      <p:pic>
        <p:nvPicPr>
          <p:cNvPr id="408" name="Google Shape;408;g5ad15e3de5_2_229"/>
          <p:cNvPicPr preferRelativeResize="0"/>
          <p:nvPr/>
        </p:nvPicPr>
        <p:blipFill rotWithShape="1">
          <a:blip r:embed="rId8">
            <a:alphaModFix/>
          </a:blip>
          <a:srcRect/>
          <a:stretch/>
        </p:blipFill>
        <p:spPr>
          <a:xfrm>
            <a:off x="4898557" y="4162395"/>
            <a:ext cx="2064650" cy="22481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5ad15e3de5_2_241"/>
          <p:cNvSpPr txBox="1">
            <a:spLocks noGrp="1"/>
          </p:cNvSpPr>
          <p:nvPr>
            <p:ph type="title"/>
          </p:nvPr>
        </p:nvSpPr>
        <p:spPr>
          <a:xfrm>
            <a:off x="457200" y="6838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000"/>
              <a:buFont typeface="Calibri"/>
              <a:buNone/>
            </a:pPr>
            <a:r>
              <a:rPr lang="en-US" b="1">
                <a:latin typeface="Oswald"/>
                <a:ea typeface="Oswald"/>
                <a:cs typeface="Oswald"/>
                <a:sym typeface="Oswald"/>
              </a:rPr>
              <a:t>Southwestern Fields of Study</a:t>
            </a:r>
            <a:endParaRPr b="1">
              <a:latin typeface="Oswald"/>
              <a:ea typeface="Oswald"/>
              <a:cs typeface="Oswald"/>
              <a:sym typeface="Oswald"/>
            </a:endParaRPr>
          </a:p>
        </p:txBody>
      </p:sp>
      <p:pic>
        <p:nvPicPr>
          <p:cNvPr id="415" name="Google Shape;415;g5ad15e3de5_2_241"/>
          <p:cNvPicPr preferRelativeResize="0"/>
          <p:nvPr/>
        </p:nvPicPr>
        <p:blipFill rotWithShape="1">
          <a:blip r:embed="rId3">
            <a:alphaModFix/>
          </a:blip>
          <a:srcRect/>
          <a:stretch/>
        </p:blipFill>
        <p:spPr>
          <a:xfrm>
            <a:off x="4778750" y="1070488"/>
            <a:ext cx="3752850" cy="5686425"/>
          </a:xfrm>
          <a:prstGeom prst="rect">
            <a:avLst/>
          </a:prstGeom>
          <a:noFill/>
          <a:ln>
            <a:noFill/>
          </a:ln>
        </p:spPr>
      </p:pic>
      <p:pic>
        <p:nvPicPr>
          <p:cNvPr id="416" name="Google Shape;416;g5ad15e3de5_2_241"/>
          <p:cNvPicPr preferRelativeResize="0"/>
          <p:nvPr/>
        </p:nvPicPr>
        <p:blipFill rotWithShape="1">
          <a:blip r:embed="rId4">
            <a:alphaModFix/>
          </a:blip>
          <a:srcRect/>
          <a:stretch/>
        </p:blipFill>
        <p:spPr>
          <a:xfrm>
            <a:off x="0" y="1070500"/>
            <a:ext cx="4693500" cy="1825250"/>
          </a:xfrm>
          <a:prstGeom prst="rect">
            <a:avLst/>
          </a:prstGeom>
          <a:noFill/>
          <a:ln>
            <a:noFill/>
          </a:ln>
        </p:spPr>
      </p:pic>
      <p:pic>
        <p:nvPicPr>
          <p:cNvPr id="417" name="Google Shape;417;g5ad15e3de5_2_241"/>
          <p:cNvPicPr preferRelativeResize="0"/>
          <p:nvPr/>
        </p:nvPicPr>
        <p:blipFill rotWithShape="1">
          <a:blip r:embed="rId5">
            <a:alphaModFix/>
          </a:blip>
          <a:srcRect/>
          <a:stretch/>
        </p:blipFill>
        <p:spPr>
          <a:xfrm>
            <a:off x="936175" y="2780025"/>
            <a:ext cx="3271450" cy="3910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5ad15e3de5_2_249"/>
          <p:cNvSpPr txBox="1">
            <a:spLocks noGrp="1"/>
          </p:cNvSpPr>
          <p:nvPr>
            <p:ph type="title"/>
          </p:nvPr>
        </p:nvSpPr>
        <p:spPr>
          <a:xfrm>
            <a:off x="1014075" y="346850"/>
            <a:ext cx="1976700" cy="36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r>
              <a:rPr lang="en-US"/>
              <a:t>           </a:t>
            </a:r>
            <a:r>
              <a:rPr lang="en-US" b="1">
                <a:latin typeface="Oswald"/>
                <a:ea typeface="Oswald"/>
                <a:cs typeface="Oswald"/>
                <a:sym typeface="Oswald"/>
              </a:rPr>
              <a:t>Sierra College</a:t>
            </a:r>
            <a:endParaRPr b="1">
              <a:latin typeface="Oswald"/>
              <a:ea typeface="Oswald"/>
              <a:cs typeface="Oswald"/>
              <a:sym typeface="Oswald"/>
            </a:endParaRPr>
          </a:p>
        </p:txBody>
      </p:sp>
      <p:pic>
        <p:nvPicPr>
          <p:cNvPr id="424" name="Google Shape;424;g5ad15e3de5_2_249"/>
          <p:cNvPicPr preferRelativeResize="0"/>
          <p:nvPr/>
        </p:nvPicPr>
        <p:blipFill rotWithShape="1">
          <a:blip r:embed="rId3">
            <a:alphaModFix/>
          </a:blip>
          <a:srcRect/>
          <a:stretch/>
        </p:blipFill>
        <p:spPr>
          <a:xfrm>
            <a:off x="457204" y="284175"/>
            <a:ext cx="1352125" cy="1463775"/>
          </a:xfrm>
          <a:prstGeom prst="rect">
            <a:avLst/>
          </a:prstGeom>
          <a:noFill/>
          <a:ln>
            <a:noFill/>
          </a:ln>
        </p:spPr>
      </p:pic>
      <p:pic>
        <p:nvPicPr>
          <p:cNvPr id="425" name="Google Shape;425;g5ad15e3de5_2_249"/>
          <p:cNvPicPr preferRelativeResize="0"/>
          <p:nvPr/>
        </p:nvPicPr>
        <p:blipFill rotWithShape="1">
          <a:blip r:embed="rId4">
            <a:alphaModFix/>
          </a:blip>
          <a:srcRect/>
          <a:stretch/>
        </p:blipFill>
        <p:spPr>
          <a:xfrm>
            <a:off x="3502770" y="55350"/>
            <a:ext cx="5574035" cy="6802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5ad15e3de5_2_25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03030"/>
              </a:buClr>
              <a:buSzPts val="3600"/>
              <a:buFont typeface="Calibri"/>
              <a:buNone/>
            </a:pPr>
            <a:r>
              <a:rPr lang="en-US" sz="3600" b="1">
                <a:solidFill>
                  <a:srgbClr val="303030"/>
                </a:solidFill>
                <a:latin typeface="Oswald"/>
                <a:ea typeface="Oswald"/>
                <a:cs typeface="Oswald"/>
                <a:sym typeface="Oswald"/>
              </a:rPr>
              <a:t>Cabrillo’s Career and Academic Pathways (CAPs)</a:t>
            </a:r>
            <a:endParaRPr b="1">
              <a:latin typeface="Oswald"/>
              <a:ea typeface="Oswald"/>
              <a:cs typeface="Oswald"/>
              <a:sym typeface="Oswald"/>
            </a:endParaRPr>
          </a:p>
        </p:txBody>
      </p:sp>
      <p:pic>
        <p:nvPicPr>
          <p:cNvPr id="432" name="Google Shape;432;g5ad15e3de5_2_256"/>
          <p:cNvPicPr preferRelativeResize="0"/>
          <p:nvPr/>
        </p:nvPicPr>
        <p:blipFill rotWithShape="1">
          <a:blip r:embed="rId3">
            <a:alphaModFix/>
          </a:blip>
          <a:srcRect/>
          <a:stretch/>
        </p:blipFill>
        <p:spPr>
          <a:xfrm>
            <a:off x="175325" y="1668950"/>
            <a:ext cx="3387025" cy="4987025"/>
          </a:xfrm>
          <a:prstGeom prst="rect">
            <a:avLst/>
          </a:prstGeom>
          <a:noFill/>
          <a:ln>
            <a:noFill/>
          </a:ln>
        </p:spPr>
      </p:pic>
      <p:pic>
        <p:nvPicPr>
          <p:cNvPr id="433" name="Google Shape;433;g5ad15e3de5_2_256"/>
          <p:cNvPicPr preferRelativeResize="0"/>
          <p:nvPr/>
        </p:nvPicPr>
        <p:blipFill rotWithShape="1">
          <a:blip r:embed="rId4">
            <a:alphaModFix/>
          </a:blip>
          <a:srcRect/>
          <a:stretch/>
        </p:blipFill>
        <p:spPr>
          <a:xfrm>
            <a:off x="3368294" y="1570052"/>
            <a:ext cx="3594481" cy="1581150"/>
          </a:xfrm>
          <a:prstGeom prst="rect">
            <a:avLst/>
          </a:prstGeom>
          <a:noFill/>
          <a:ln>
            <a:noFill/>
          </a:ln>
        </p:spPr>
      </p:pic>
      <p:pic>
        <p:nvPicPr>
          <p:cNvPr id="434" name="Google Shape;434;g5ad15e3de5_2_256"/>
          <p:cNvPicPr preferRelativeResize="0"/>
          <p:nvPr/>
        </p:nvPicPr>
        <p:blipFill rotWithShape="1">
          <a:blip r:embed="rId5">
            <a:alphaModFix/>
          </a:blip>
          <a:srcRect/>
          <a:stretch/>
        </p:blipFill>
        <p:spPr>
          <a:xfrm>
            <a:off x="3714750" y="3151202"/>
            <a:ext cx="3044013" cy="2742957"/>
          </a:xfrm>
          <a:prstGeom prst="rect">
            <a:avLst/>
          </a:prstGeom>
          <a:noFill/>
          <a:ln>
            <a:noFill/>
          </a:ln>
        </p:spPr>
      </p:pic>
      <p:pic>
        <p:nvPicPr>
          <p:cNvPr id="435" name="Google Shape;435;g5ad15e3de5_2_256"/>
          <p:cNvPicPr preferRelativeResize="0"/>
          <p:nvPr/>
        </p:nvPicPr>
        <p:blipFill rotWithShape="1">
          <a:blip r:embed="rId6">
            <a:alphaModFix/>
          </a:blip>
          <a:srcRect/>
          <a:stretch/>
        </p:blipFill>
        <p:spPr>
          <a:xfrm>
            <a:off x="6899250" y="1327775"/>
            <a:ext cx="2199189" cy="4987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5ad15e3de5_2_26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b="1" dirty="0">
                <a:latin typeface="Oswald"/>
                <a:ea typeface="Oswald"/>
                <a:cs typeface="Oswald"/>
                <a:sym typeface="Oswald"/>
              </a:rPr>
              <a:t>Benefits of a Redesign…			</a:t>
            </a:r>
            <a:endParaRPr b="1" dirty="0">
              <a:latin typeface="Oswald"/>
              <a:ea typeface="Oswald"/>
              <a:cs typeface="Oswald"/>
              <a:sym typeface="Oswald"/>
            </a:endParaRPr>
          </a:p>
          <a:p>
            <a:pPr marL="1371600" lvl="0" indent="457200" algn="ctr" rtl="0">
              <a:spcBef>
                <a:spcPts val="0"/>
              </a:spcBef>
              <a:spcAft>
                <a:spcPts val="0"/>
              </a:spcAft>
              <a:buClr>
                <a:schemeClr val="dk1"/>
              </a:buClr>
              <a:buSzPts val="4400"/>
              <a:buFont typeface="Calibri"/>
              <a:buNone/>
            </a:pPr>
            <a:r>
              <a:rPr lang="en-US" b="1" dirty="0">
                <a:latin typeface="Oswald"/>
                <a:ea typeface="Oswald"/>
                <a:cs typeface="Oswald"/>
                <a:sym typeface="Oswald"/>
              </a:rPr>
              <a:t>...no matter what you call it!</a:t>
            </a:r>
            <a:endParaRPr b="1" dirty="0">
              <a:latin typeface="Oswald"/>
              <a:ea typeface="Oswald"/>
              <a:cs typeface="Oswald"/>
              <a:sym typeface="Oswald"/>
            </a:endParaRPr>
          </a:p>
        </p:txBody>
      </p:sp>
      <p:sp>
        <p:nvSpPr>
          <p:cNvPr id="441" name="Google Shape;441;g5ad15e3de5_2_265"/>
          <p:cNvSpPr txBox="1">
            <a:spLocks noGrp="1"/>
          </p:cNvSpPr>
          <p:nvPr>
            <p:ph type="body" idx="1"/>
          </p:nvPr>
        </p:nvSpPr>
        <p:spPr>
          <a:xfrm>
            <a:off x="457200" y="1598675"/>
            <a:ext cx="8229600" cy="25479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0"/>
              </a:spcBef>
              <a:spcAft>
                <a:spcPts val="0"/>
              </a:spcAft>
              <a:buClr>
                <a:schemeClr val="dk1"/>
              </a:buClr>
              <a:buSzPts val="2200"/>
              <a:buChar char="•"/>
            </a:pPr>
            <a:r>
              <a:rPr lang="en-US" sz="2200" b="1">
                <a:latin typeface="Arial"/>
                <a:ea typeface="Arial"/>
                <a:cs typeface="Arial"/>
                <a:sym typeface="Arial"/>
              </a:rPr>
              <a:t>Institution</a:t>
            </a:r>
            <a:r>
              <a:rPr lang="en-US" sz="2200">
                <a:latin typeface="Arial"/>
                <a:ea typeface="Arial"/>
                <a:cs typeface="Arial"/>
                <a:sym typeface="Arial"/>
              </a:rPr>
              <a:t> - Student case management, data, messaging, milestones, collegial dialogue</a:t>
            </a:r>
            <a:endParaRPr sz="2200">
              <a:latin typeface="Arial"/>
              <a:ea typeface="Arial"/>
              <a:cs typeface="Arial"/>
              <a:sym typeface="Arial"/>
            </a:endParaRPr>
          </a:p>
          <a:p>
            <a:pPr marL="342900" lvl="0" indent="-279400" algn="l" rtl="0">
              <a:lnSpc>
                <a:spcPct val="100000"/>
              </a:lnSpc>
              <a:spcBef>
                <a:spcPts val="640"/>
              </a:spcBef>
              <a:spcAft>
                <a:spcPts val="0"/>
              </a:spcAft>
              <a:buClr>
                <a:schemeClr val="dk1"/>
              </a:buClr>
              <a:buSzPts val="2200"/>
              <a:buChar char="•"/>
            </a:pPr>
            <a:r>
              <a:rPr lang="en-US" sz="2200" b="1">
                <a:latin typeface="Arial"/>
                <a:ea typeface="Arial"/>
                <a:cs typeface="Arial"/>
                <a:sym typeface="Arial"/>
              </a:rPr>
              <a:t>Faculty</a:t>
            </a:r>
            <a:r>
              <a:rPr lang="en-US" sz="2200">
                <a:latin typeface="Arial"/>
                <a:ea typeface="Arial"/>
                <a:cs typeface="Arial"/>
                <a:sym typeface="Arial"/>
              </a:rPr>
              <a:t> - engagement in the important cross-disciplinary PROGRAM dialogue</a:t>
            </a:r>
            <a:endParaRPr sz="2200">
              <a:latin typeface="Arial"/>
              <a:ea typeface="Arial"/>
              <a:cs typeface="Arial"/>
              <a:sym typeface="Arial"/>
            </a:endParaRPr>
          </a:p>
          <a:p>
            <a:pPr marL="342900" lvl="0" indent="-279400" algn="l" rtl="0">
              <a:lnSpc>
                <a:spcPct val="100000"/>
              </a:lnSpc>
              <a:spcBef>
                <a:spcPts val="640"/>
              </a:spcBef>
              <a:spcAft>
                <a:spcPts val="0"/>
              </a:spcAft>
              <a:buClr>
                <a:schemeClr val="dk1"/>
              </a:buClr>
              <a:buSzPts val="2200"/>
              <a:buChar char="•"/>
            </a:pPr>
            <a:r>
              <a:rPr lang="en-US" sz="2200" b="1">
                <a:latin typeface="Arial"/>
                <a:ea typeface="Arial"/>
                <a:cs typeface="Arial"/>
                <a:sym typeface="Arial"/>
              </a:rPr>
              <a:t>Students</a:t>
            </a:r>
            <a:r>
              <a:rPr lang="en-US" sz="2200">
                <a:latin typeface="Arial"/>
                <a:ea typeface="Arial"/>
                <a:cs typeface="Arial"/>
                <a:sym typeface="Arial"/>
              </a:rPr>
              <a:t> - clarity, decreased units, decreased time, helpful exploration, clear paths and clear options, connection to real careers</a:t>
            </a:r>
            <a:endParaRPr sz="2200">
              <a:latin typeface="Arial"/>
              <a:ea typeface="Arial"/>
              <a:cs typeface="Arial"/>
              <a:sym typeface="Arial"/>
            </a:endParaRPr>
          </a:p>
        </p:txBody>
      </p:sp>
      <p:pic>
        <p:nvPicPr>
          <p:cNvPr id="442" name="Google Shape;442;g5ad15e3de5_2_265"/>
          <p:cNvPicPr preferRelativeResize="0"/>
          <p:nvPr/>
        </p:nvPicPr>
        <p:blipFill rotWithShape="1">
          <a:blip r:embed="rId3">
            <a:alphaModFix/>
          </a:blip>
          <a:srcRect/>
          <a:stretch/>
        </p:blipFill>
        <p:spPr>
          <a:xfrm>
            <a:off x="5941275" y="5884262"/>
            <a:ext cx="3202725" cy="740463"/>
          </a:xfrm>
          <a:prstGeom prst="rect">
            <a:avLst/>
          </a:prstGeom>
          <a:noFill/>
          <a:ln>
            <a:noFill/>
          </a:ln>
        </p:spPr>
      </p:pic>
      <p:pic>
        <p:nvPicPr>
          <p:cNvPr id="443" name="Google Shape;443;g5ad15e3de5_2_265"/>
          <p:cNvPicPr preferRelativeResize="0"/>
          <p:nvPr/>
        </p:nvPicPr>
        <p:blipFill>
          <a:blip r:embed="rId4">
            <a:alphaModFix/>
          </a:blip>
          <a:stretch>
            <a:fillRect/>
          </a:stretch>
        </p:blipFill>
        <p:spPr>
          <a:xfrm>
            <a:off x="248250" y="4146575"/>
            <a:ext cx="5467125" cy="2711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5af84bee20_0_66"/>
          <p:cNvSpPr txBox="1">
            <a:spLocks noGrp="1"/>
          </p:cNvSpPr>
          <p:nvPr>
            <p:ph type="title"/>
          </p:nvPr>
        </p:nvSpPr>
        <p:spPr>
          <a:xfrm>
            <a:off x="457200" y="533400"/>
            <a:ext cx="5892600" cy="63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a:latin typeface="Oswald"/>
                <a:ea typeface="Oswald"/>
                <a:cs typeface="Oswald"/>
                <a:sym typeface="Oswald"/>
              </a:rPr>
              <a:t>What’s in the Data?</a:t>
            </a:r>
            <a:endParaRPr sz="4800" b="1">
              <a:latin typeface="Oswald"/>
              <a:ea typeface="Oswald"/>
              <a:cs typeface="Oswald"/>
              <a:sym typeface="Oswald"/>
            </a:endParaRPr>
          </a:p>
        </p:txBody>
      </p:sp>
      <p:sp>
        <p:nvSpPr>
          <p:cNvPr id="458" name="Google Shape;458;g5af84bee20_0_66"/>
          <p:cNvSpPr txBox="1">
            <a:spLocks noGrp="1"/>
          </p:cNvSpPr>
          <p:nvPr>
            <p:ph type="body" idx="1"/>
          </p:nvPr>
        </p:nvSpPr>
        <p:spPr>
          <a:xfrm>
            <a:off x="457200" y="1351250"/>
            <a:ext cx="6222300" cy="5150400"/>
          </a:xfrm>
          <a:prstGeom prst="rect">
            <a:avLst/>
          </a:prstGeom>
        </p:spPr>
        <p:txBody>
          <a:bodyPr spcFirstLastPara="1" wrap="square" lIns="91425" tIns="45700" rIns="91425" bIns="45700" anchor="t" anchorCtr="0">
            <a:noAutofit/>
          </a:bodyPr>
          <a:lstStyle/>
          <a:p>
            <a:pPr marL="457200" lvl="0" indent="-368300" algn="l" rtl="0">
              <a:spcBef>
                <a:spcPts val="360"/>
              </a:spcBef>
              <a:spcAft>
                <a:spcPts val="0"/>
              </a:spcAft>
              <a:buSzPts val="2200"/>
              <a:buFont typeface="Arial"/>
              <a:buChar char="❏"/>
            </a:pPr>
            <a:r>
              <a:rPr lang="en-US" sz="2200">
                <a:latin typeface="Arial"/>
                <a:ea typeface="Arial"/>
                <a:cs typeface="Arial"/>
                <a:sym typeface="Arial"/>
              </a:rPr>
              <a:t>The DATA are OUR STUDENTS with real </a:t>
            </a:r>
            <a:r>
              <a:rPr lang="en-US" sz="2200" i="1">
                <a:latin typeface="Arial"/>
                <a:ea typeface="Arial"/>
                <a:cs typeface="Arial"/>
                <a:sym typeface="Arial"/>
              </a:rPr>
              <a:t>lives, goals, fears, problems, and triumphs</a:t>
            </a:r>
            <a:r>
              <a:rPr lang="en-US" sz="2200">
                <a:latin typeface="Arial"/>
                <a:ea typeface="Arial"/>
                <a:cs typeface="Arial"/>
                <a:sym typeface="Arial"/>
              </a:rPr>
              <a:t>.</a:t>
            </a:r>
            <a:endParaRPr sz="2200">
              <a:latin typeface="Arial"/>
              <a:ea typeface="Arial"/>
              <a:cs typeface="Arial"/>
              <a:sym typeface="Arial"/>
            </a:endParaRPr>
          </a:p>
          <a:p>
            <a:pPr marL="457200" lvl="0" indent="0" algn="l" rtl="0">
              <a:spcBef>
                <a:spcPts val="360"/>
              </a:spcBef>
              <a:spcAft>
                <a:spcPts val="0"/>
              </a:spcAft>
              <a:buNone/>
            </a:pPr>
            <a:endParaRPr sz="2200">
              <a:latin typeface="Arial"/>
              <a:ea typeface="Arial"/>
              <a:cs typeface="Arial"/>
              <a:sym typeface="Arial"/>
            </a:endParaRPr>
          </a:p>
          <a:p>
            <a:pPr marL="457200" lvl="0" indent="-368300" algn="l" rtl="0">
              <a:spcBef>
                <a:spcPts val="360"/>
              </a:spcBef>
              <a:spcAft>
                <a:spcPts val="0"/>
              </a:spcAft>
              <a:buSzPts val="2200"/>
              <a:buFont typeface="Arial"/>
              <a:buChar char="❏"/>
            </a:pPr>
            <a:r>
              <a:rPr lang="en-US" sz="2200">
                <a:latin typeface="Arial"/>
                <a:ea typeface="Arial"/>
                <a:cs typeface="Arial"/>
                <a:sym typeface="Arial"/>
              </a:rPr>
              <a:t>Qualitative versus Quantitative: The narrative; what story are we missing?</a:t>
            </a:r>
            <a:endParaRPr sz="2200">
              <a:latin typeface="Arial"/>
              <a:ea typeface="Arial"/>
              <a:cs typeface="Arial"/>
              <a:sym typeface="Arial"/>
            </a:endParaRPr>
          </a:p>
          <a:p>
            <a:pPr marL="457200" lvl="0" indent="0" algn="l" rtl="0">
              <a:spcBef>
                <a:spcPts val="360"/>
              </a:spcBef>
              <a:spcAft>
                <a:spcPts val="0"/>
              </a:spcAft>
              <a:buNone/>
            </a:pPr>
            <a:endParaRPr sz="2200">
              <a:latin typeface="Arial"/>
              <a:ea typeface="Arial"/>
              <a:cs typeface="Arial"/>
              <a:sym typeface="Arial"/>
            </a:endParaRPr>
          </a:p>
          <a:p>
            <a:pPr marL="457200" lvl="0" indent="-368300" algn="l" rtl="0">
              <a:spcBef>
                <a:spcPts val="360"/>
              </a:spcBef>
              <a:spcAft>
                <a:spcPts val="0"/>
              </a:spcAft>
              <a:buSzPts val="2200"/>
              <a:buFont typeface="Arial"/>
              <a:buChar char="❏"/>
            </a:pPr>
            <a:r>
              <a:rPr lang="en-US" sz="2200">
                <a:latin typeface="Arial"/>
                <a:ea typeface="Arial"/>
                <a:cs typeface="Arial"/>
                <a:sym typeface="Arial"/>
              </a:rPr>
              <a:t>Data mining: What information have students already given us, but we have ignored, overlooked, obscured it?</a:t>
            </a:r>
            <a:endParaRPr sz="2200">
              <a:latin typeface="Arial"/>
              <a:ea typeface="Arial"/>
              <a:cs typeface="Arial"/>
              <a:sym typeface="Arial"/>
            </a:endParaRPr>
          </a:p>
          <a:p>
            <a:pPr marL="457200" lvl="0" indent="0" algn="l" rtl="0">
              <a:spcBef>
                <a:spcPts val="360"/>
              </a:spcBef>
              <a:spcAft>
                <a:spcPts val="0"/>
              </a:spcAft>
              <a:buNone/>
            </a:pPr>
            <a:endParaRPr sz="2200">
              <a:latin typeface="Arial"/>
              <a:ea typeface="Arial"/>
              <a:cs typeface="Arial"/>
              <a:sym typeface="Arial"/>
            </a:endParaRPr>
          </a:p>
          <a:p>
            <a:pPr marL="457200" lvl="0" indent="-368300" algn="l" rtl="0">
              <a:spcBef>
                <a:spcPts val="360"/>
              </a:spcBef>
              <a:spcAft>
                <a:spcPts val="0"/>
              </a:spcAft>
              <a:buSzPts val="2200"/>
              <a:buFont typeface="Arial"/>
              <a:buChar char="❏"/>
            </a:pPr>
            <a:r>
              <a:rPr lang="en-US" sz="2200">
                <a:latin typeface="Arial"/>
                <a:ea typeface="Arial"/>
                <a:cs typeface="Arial"/>
                <a:sym typeface="Arial"/>
              </a:rPr>
              <a:t>Faculty and Student Services Classified Employees: Are we overlooking embedded data experts because of structures and processes? </a:t>
            </a:r>
            <a:endParaRPr sz="2200">
              <a:latin typeface="Arial"/>
              <a:ea typeface="Arial"/>
              <a:cs typeface="Arial"/>
              <a:sym typeface="Arial"/>
            </a:endParaRPr>
          </a:p>
        </p:txBody>
      </p:sp>
      <p:pic>
        <p:nvPicPr>
          <p:cNvPr id="459" name="Google Shape;459;g5af84bee20_0_66"/>
          <p:cNvPicPr preferRelativeResize="0"/>
          <p:nvPr/>
        </p:nvPicPr>
        <p:blipFill>
          <a:blip r:embed="rId3">
            <a:alphaModFix/>
          </a:blip>
          <a:stretch>
            <a:fillRect/>
          </a:stretch>
        </p:blipFill>
        <p:spPr>
          <a:xfrm>
            <a:off x="6610500" y="786625"/>
            <a:ext cx="2364525" cy="4998900"/>
          </a:xfrm>
          <a:prstGeom prst="rect">
            <a:avLst/>
          </a:prstGeom>
          <a:noFill/>
          <a:ln>
            <a:noFill/>
          </a:ln>
        </p:spPr>
      </p:pic>
      <p:pic>
        <p:nvPicPr>
          <p:cNvPr id="460" name="Google Shape;460;g5af84bee20_0_66"/>
          <p:cNvPicPr preferRelativeResize="0"/>
          <p:nvPr/>
        </p:nvPicPr>
        <p:blipFill rotWithShape="1">
          <a:blip r:embed="rId4">
            <a:alphaModFix/>
          </a:blip>
          <a:srcRect/>
          <a:stretch/>
        </p:blipFill>
        <p:spPr>
          <a:xfrm>
            <a:off x="5397575" y="5893175"/>
            <a:ext cx="3577450" cy="827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5ad15e3de5_2_271"/>
          <p:cNvSpPr txBox="1">
            <a:spLocks noGrp="1"/>
          </p:cNvSpPr>
          <p:nvPr>
            <p:ph type="title"/>
          </p:nvPr>
        </p:nvSpPr>
        <p:spPr>
          <a:xfrm>
            <a:off x="457200" y="437000"/>
            <a:ext cx="8229600" cy="66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b="1">
                <a:latin typeface="Oswald"/>
                <a:ea typeface="Oswald"/>
                <a:cs typeface="Oswald"/>
                <a:sym typeface="Oswald"/>
              </a:rPr>
              <a:t>Benefits of a Redesign for MESA</a:t>
            </a:r>
            <a:endParaRPr sz="3600" b="1">
              <a:latin typeface="Oswald"/>
              <a:ea typeface="Oswald"/>
              <a:cs typeface="Oswald"/>
              <a:sym typeface="Oswald"/>
            </a:endParaRPr>
          </a:p>
        </p:txBody>
      </p:sp>
      <p:sp>
        <p:nvSpPr>
          <p:cNvPr id="449" name="Google Shape;449;g5ad15e3de5_2_271"/>
          <p:cNvSpPr txBox="1">
            <a:spLocks noGrp="1"/>
          </p:cNvSpPr>
          <p:nvPr>
            <p:ph type="body" idx="1"/>
          </p:nvPr>
        </p:nvSpPr>
        <p:spPr>
          <a:xfrm>
            <a:off x="333250" y="3361825"/>
            <a:ext cx="8229600" cy="3098400"/>
          </a:xfrm>
          <a:prstGeom prst="rect">
            <a:avLst/>
          </a:prstGeom>
          <a:noFill/>
          <a:ln>
            <a:noFill/>
          </a:ln>
        </p:spPr>
        <p:txBody>
          <a:bodyPr spcFirstLastPara="1" wrap="square" lIns="91425" tIns="45700" rIns="91425" bIns="45700" anchor="t" anchorCtr="0">
            <a:noAutofit/>
          </a:bodyPr>
          <a:lstStyle/>
          <a:p>
            <a:pPr marL="342900" lvl="0" indent="-279400" algn="l" rtl="0">
              <a:spcBef>
                <a:spcPts val="0"/>
              </a:spcBef>
              <a:spcAft>
                <a:spcPts val="0"/>
              </a:spcAft>
              <a:buClr>
                <a:schemeClr val="dk1"/>
              </a:buClr>
              <a:buSzPts val="2200"/>
              <a:buChar char="•"/>
            </a:pPr>
            <a:r>
              <a:rPr lang="en-US" sz="2200">
                <a:latin typeface="Arial"/>
                <a:ea typeface="Arial"/>
                <a:cs typeface="Arial"/>
                <a:sym typeface="Arial"/>
              </a:rPr>
              <a:t>Leading college of equity and excellence!</a:t>
            </a:r>
            <a:endParaRPr sz="2200">
              <a:latin typeface="Arial"/>
              <a:ea typeface="Arial"/>
              <a:cs typeface="Arial"/>
              <a:sym typeface="Arial"/>
            </a:endParaRPr>
          </a:p>
          <a:p>
            <a:pPr marL="342900" lvl="0" indent="-279400" algn="l" rtl="0">
              <a:spcBef>
                <a:spcPts val="640"/>
              </a:spcBef>
              <a:spcAft>
                <a:spcPts val="0"/>
              </a:spcAft>
              <a:buClr>
                <a:schemeClr val="dk1"/>
              </a:buClr>
              <a:buSzPts val="2200"/>
              <a:buChar char="•"/>
            </a:pPr>
            <a:r>
              <a:rPr lang="en-US" sz="2200">
                <a:latin typeface="Arial"/>
                <a:ea typeface="Arial"/>
                <a:cs typeface="Arial"/>
                <a:sym typeface="Arial"/>
              </a:rPr>
              <a:t>This is a tool to address gaps</a:t>
            </a:r>
            <a:endParaRPr sz="2200">
              <a:latin typeface="Arial"/>
              <a:ea typeface="Arial"/>
              <a:cs typeface="Arial"/>
              <a:sym typeface="Arial"/>
            </a:endParaRPr>
          </a:p>
          <a:p>
            <a:pPr marL="342900" lvl="0" indent="-279400" algn="l" rtl="0">
              <a:spcBef>
                <a:spcPts val="640"/>
              </a:spcBef>
              <a:spcAft>
                <a:spcPts val="0"/>
              </a:spcAft>
              <a:buClr>
                <a:schemeClr val="dk1"/>
              </a:buClr>
              <a:buSzPts val="2200"/>
              <a:buChar char="•"/>
            </a:pPr>
            <a:r>
              <a:rPr lang="en-US" sz="2200">
                <a:latin typeface="Arial"/>
                <a:ea typeface="Arial"/>
                <a:cs typeface="Arial"/>
                <a:sym typeface="Arial"/>
              </a:rPr>
              <a:t>This provides clarity and support for those not “lucky” enough to have it</a:t>
            </a:r>
            <a:endParaRPr sz="2200">
              <a:latin typeface="Arial"/>
              <a:ea typeface="Arial"/>
              <a:cs typeface="Arial"/>
              <a:sym typeface="Arial"/>
            </a:endParaRPr>
          </a:p>
          <a:p>
            <a:pPr marL="342900" lvl="0" indent="-279400" algn="l" rtl="0">
              <a:spcBef>
                <a:spcPts val="640"/>
              </a:spcBef>
              <a:spcAft>
                <a:spcPts val="0"/>
              </a:spcAft>
              <a:buClr>
                <a:schemeClr val="dk1"/>
              </a:buClr>
              <a:buSzPts val="2200"/>
              <a:buChar char="•"/>
            </a:pPr>
            <a:r>
              <a:rPr lang="en-US" sz="2200">
                <a:latin typeface="Arial"/>
                <a:ea typeface="Arial"/>
                <a:cs typeface="Arial"/>
                <a:sym typeface="Arial"/>
              </a:rPr>
              <a:t>Clustering helps students to navigate the college but more importantly career opportunities and future education needs</a:t>
            </a:r>
            <a:endParaRPr sz="2200">
              <a:latin typeface="Arial"/>
              <a:ea typeface="Arial"/>
              <a:cs typeface="Arial"/>
              <a:sym typeface="Arial"/>
            </a:endParaRPr>
          </a:p>
          <a:p>
            <a:pPr marL="342900" lvl="0" indent="-279400" algn="l" rtl="0">
              <a:spcBef>
                <a:spcPts val="640"/>
              </a:spcBef>
              <a:spcAft>
                <a:spcPts val="0"/>
              </a:spcAft>
              <a:buClr>
                <a:schemeClr val="dk1"/>
              </a:buClr>
              <a:buSzPts val="2200"/>
              <a:buChar char="•"/>
            </a:pPr>
            <a:r>
              <a:rPr lang="en-US" sz="2200">
                <a:latin typeface="Arial"/>
                <a:ea typeface="Arial"/>
                <a:cs typeface="Arial"/>
                <a:sym typeface="Arial"/>
              </a:rPr>
              <a:t>Can provide embedded support structures with customized needs assessment</a:t>
            </a:r>
            <a:endParaRPr sz="2200">
              <a:latin typeface="Arial"/>
              <a:ea typeface="Arial"/>
              <a:cs typeface="Arial"/>
              <a:sym typeface="Arial"/>
            </a:endParaRPr>
          </a:p>
        </p:txBody>
      </p:sp>
      <p:pic>
        <p:nvPicPr>
          <p:cNvPr id="450" name="Google Shape;450;g5ad15e3de5_2_271"/>
          <p:cNvPicPr preferRelativeResize="0"/>
          <p:nvPr/>
        </p:nvPicPr>
        <p:blipFill rotWithShape="1">
          <a:blip r:embed="rId3">
            <a:alphaModFix/>
          </a:blip>
          <a:srcRect/>
          <a:stretch/>
        </p:blipFill>
        <p:spPr>
          <a:xfrm>
            <a:off x="5566550" y="6030900"/>
            <a:ext cx="3577450" cy="827100"/>
          </a:xfrm>
          <a:prstGeom prst="rect">
            <a:avLst/>
          </a:prstGeom>
          <a:noFill/>
          <a:ln>
            <a:noFill/>
          </a:ln>
        </p:spPr>
      </p:pic>
      <p:pic>
        <p:nvPicPr>
          <p:cNvPr id="451" name="Google Shape;451;g5ad15e3de5_2_271"/>
          <p:cNvPicPr preferRelativeResize="0"/>
          <p:nvPr/>
        </p:nvPicPr>
        <p:blipFill>
          <a:blip r:embed="rId4">
            <a:alphaModFix/>
          </a:blip>
          <a:stretch>
            <a:fillRect/>
          </a:stretch>
        </p:blipFill>
        <p:spPr>
          <a:xfrm>
            <a:off x="457200" y="1199700"/>
            <a:ext cx="7888600" cy="2162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5ad15e3de5_2_277"/>
          <p:cNvSpPr txBox="1">
            <a:spLocks noGrp="1"/>
          </p:cNvSpPr>
          <p:nvPr>
            <p:ph type="title"/>
          </p:nvPr>
        </p:nvSpPr>
        <p:spPr>
          <a:xfrm>
            <a:off x="457200" y="442350"/>
            <a:ext cx="8229600" cy="678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latin typeface="Oswald"/>
                <a:ea typeface="Oswald"/>
                <a:cs typeface="Oswald"/>
                <a:sym typeface="Oswald"/>
              </a:rPr>
              <a:t>A Journey--not a Destination</a:t>
            </a:r>
            <a:endParaRPr sz="4800" b="1">
              <a:latin typeface="Oswald"/>
              <a:ea typeface="Oswald"/>
              <a:cs typeface="Oswald"/>
              <a:sym typeface="Oswald"/>
            </a:endParaRPr>
          </a:p>
        </p:txBody>
      </p:sp>
      <p:sp>
        <p:nvSpPr>
          <p:cNvPr id="466" name="Google Shape;466;g5ad15e3de5_2_277"/>
          <p:cNvSpPr txBox="1">
            <a:spLocks noGrp="1"/>
          </p:cNvSpPr>
          <p:nvPr>
            <p:ph type="body" idx="1"/>
          </p:nvPr>
        </p:nvSpPr>
        <p:spPr>
          <a:xfrm>
            <a:off x="5491575" y="3429000"/>
            <a:ext cx="3277800" cy="1888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355600" algn="l" rtl="0">
              <a:spcBef>
                <a:spcPts val="0"/>
              </a:spcBef>
              <a:spcAft>
                <a:spcPts val="0"/>
              </a:spcAft>
              <a:buSzPts val="2000"/>
              <a:buChar char="•"/>
            </a:pPr>
            <a:r>
              <a:rPr lang="en-US" sz="2000">
                <a:latin typeface="Arial"/>
                <a:ea typeface="Arial"/>
                <a:cs typeface="Arial"/>
                <a:sym typeface="Arial"/>
              </a:rPr>
              <a:t>Review questions and determine guidelines for MESA</a:t>
            </a:r>
            <a:endParaRPr sz="2000">
              <a:latin typeface="Arial"/>
              <a:ea typeface="Arial"/>
              <a:cs typeface="Arial"/>
              <a:sym typeface="Arial"/>
            </a:endParaRPr>
          </a:p>
          <a:p>
            <a:pPr marL="457200" lvl="0" indent="-355600" algn="l" rtl="0">
              <a:spcBef>
                <a:spcPts val="0"/>
              </a:spcBef>
              <a:spcAft>
                <a:spcPts val="0"/>
              </a:spcAft>
              <a:buSzPts val="2000"/>
              <a:buChar char="•"/>
            </a:pPr>
            <a:r>
              <a:rPr lang="en-US" sz="2000">
                <a:latin typeface="Arial"/>
                <a:ea typeface="Arial"/>
                <a:cs typeface="Arial"/>
                <a:sym typeface="Arial"/>
              </a:rPr>
              <a:t>Join the Workgroup</a:t>
            </a:r>
            <a:endParaRPr sz="2000">
              <a:latin typeface="Arial"/>
              <a:ea typeface="Arial"/>
              <a:cs typeface="Arial"/>
              <a:sym typeface="Arial"/>
            </a:endParaRPr>
          </a:p>
          <a:p>
            <a:pPr marL="457200" lvl="0" indent="-355600" algn="l" rtl="0">
              <a:spcBef>
                <a:spcPts val="0"/>
              </a:spcBef>
              <a:spcAft>
                <a:spcPts val="0"/>
              </a:spcAft>
              <a:buSzPts val="2000"/>
              <a:buChar char="•"/>
            </a:pPr>
            <a:r>
              <a:rPr lang="en-US" sz="2000">
                <a:latin typeface="Arial"/>
                <a:ea typeface="Arial"/>
                <a:cs typeface="Arial"/>
                <a:sym typeface="Arial"/>
              </a:rPr>
              <a:t>Create a timeline</a:t>
            </a:r>
            <a:endParaRPr sz="2000">
              <a:latin typeface="Arial"/>
              <a:ea typeface="Arial"/>
              <a:cs typeface="Arial"/>
              <a:sym typeface="Arial"/>
            </a:endParaRPr>
          </a:p>
          <a:p>
            <a:pPr marL="342900" lvl="0" indent="-139700" algn="l" rtl="0">
              <a:spcBef>
                <a:spcPts val="0"/>
              </a:spcBef>
              <a:spcAft>
                <a:spcPts val="0"/>
              </a:spcAft>
              <a:buClr>
                <a:schemeClr val="dk1"/>
              </a:buClr>
              <a:buSzPts val="3200"/>
              <a:buNone/>
            </a:pPr>
            <a:endParaRPr/>
          </a:p>
        </p:txBody>
      </p:sp>
      <p:pic>
        <p:nvPicPr>
          <p:cNvPr id="467" name="Google Shape;467;g5ad15e3de5_2_277"/>
          <p:cNvPicPr preferRelativeResize="0"/>
          <p:nvPr/>
        </p:nvPicPr>
        <p:blipFill rotWithShape="1">
          <a:blip r:embed="rId3">
            <a:alphaModFix/>
          </a:blip>
          <a:srcRect/>
          <a:stretch/>
        </p:blipFill>
        <p:spPr>
          <a:xfrm>
            <a:off x="5408950" y="5896350"/>
            <a:ext cx="3577450" cy="827100"/>
          </a:xfrm>
          <a:prstGeom prst="rect">
            <a:avLst/>
          </a:prstGeom>
          <a:noFill/>
          <a:ln>
            <a:noFill/>
          </a:ln>
        </p:spPr>
      </p:pic>
      <p:pic>
        <p:nvPicPr>
          <p:cNvPr id="468" name="Google Shape;468;g5ad15e3de5_2_277"/>
          <p:cNvPicPr preferRelativeResize="0"/>
          <p:nvPr/>
        </p:nvPicPr>
        <p:blipFill>
          <a:blip r:embed="rId4">
            <a:alphaModFix/>
          </a:blip>
          <a:stretch>
            <a:fillRect/>
          </a:stretch>
        </p:blipFill>
        <p:spPr>
          <a:xfrm>
            <a:off x="457200" y="2926825"/>
            <a:ext cx="4624725" cy="3796625"/>
          </a:xfrm>
          <a:prstGeom prst="rect">
            <a:avLst/>
          </a:prstGeom>
          <a:noFill/>
          <a:ln>
            <a:noFill/>
          </a:ln>
        </p:spPr>
      </p:pic>
      <p:sp>
        <p:nvSpPr>
          <p:cNvPr id="469" name="Google Shape;469;g5ad15e3de5_2_277"/>
          <p:cNvSpPr txBox="1"/>
          <p:nvPr/>
        </p:nvSpPr>
        <p:spPr>
          <a:xfrm>
            <a:off x="457200" y="1199750"/>
            <a:ext cx="8229600" cy="14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222222"/>
                </a:solidFill>
                <a:highlight>
                  <a:srgbClr val="FFFFFF"/>
                </a:highlight>
              </a:rPr>
              <a:t>An </a:t>
            </a:r>
            <a:r>
              <a:rPr lang="en-US" sz="1800" b="1">
                <a:solidFill>
                  <a:srgbClr val="222222"/>
                </a:solidFill>
                <a:highlight>
                  <a:srgbClr val="FFFFFF"/>
                </a:highlight>
              </a:rPr>
              <a:t>iterative process</a:t>
            </a:r>
            <a:r>
              <a:rPr lang="en-US" sz="1800">
                <a:solidFill>
                  <a:srgbClr val="222222"/>
                </a:solidFill>
                <a:highlight>
                  <a:srgbClr val="FFFFFF"/>
                </a:highlight>
              </a:rPr>
              <a:t> is a </a:t>
            </a:r>
            <a:r>
              <a:rPr lang="en-US" sz="1800" b="1">
                <a:solidFill>
                  <a:srgbClr val="222222"/>
                </a:solidFill>
                <a:highlight>
                  <a:srgbClr val="FFFFFF"/>
                </a:highlight>
              </a:rPr>
              <a:t>process</a:t>
            </a:r>
            <a:r>
              <a:rPr lang="en-US" sz="1800">
                <a:solidFill>
                  <a:srgbClr val="222222"/>
                </a:solidFill>
                <a:highlight>
                  <a:srgbClr val="FFFFFF"/>
                </a:highlight>
              </a:rPr>
              <a:t> for developing a desired result by means of repeated inquiry, planning, implementation, evaluation, analysis, and back to planning. </a:t>
            </a:r>
            <a:endParaRPr sz="1800">
              <a:solidFill>
                <a:srgbClr val="222222"/>
              </a:solidFill>
              <a:highlight>
                <a:srgbClr val="FFFFFF"/>
              </a:highlight>
            </a:endParaRPr>
          </a:p>
          <a:p>
            <a:pPr marL="457200" lvl="0" indent="-342900" algn="l" rtl="0">
              <a:spcBef>
                <a:spcPts val="0"/>
              </a:spcBef>
              <a:spcAft>
                <a:spcPts val="0"/>
              </a:spcAft>
              <a:buClr>
                <a:srgbClr val="222222"/>
              </a:buClr>
              <a:buSzPts val="1800"/>
              <a:buChar char="●"/>
            </a:pPr>
            <a:r>
              <a:rPr lang="en-US" sz="1800">
                <a:solidFill>
                  <a:srgbClr val="222222"/>
                </a:solidFill>
                <a:highlight>
                  <a:srgbClr val="FFFFFF"/>
                </a:highlight>
              </a:rPr>
              <a:t>convergence </a:t>
            </a:r>
            <a:endParaRPr sz="1800">
              <a:solidFill>
                <a:srgbClr val="222222"/>
              </a:solidFill>
              <a:highlight>
                <a:srgbClr val="FFFFFF"/>
              </a:highlight>
            </a:endParaRPr>
          </a:p>
          <a:p>
            <a:pPr marL="457200" lvl="0" indent="-342900" algn="l" rtl="0">
              <a:spcBef>
                <a:spcPts val="0"/>
              </a:spcBef>
              <a:spcAft>
                <a:spcPts val="0"/>
              </a:spcAft>
              <a:buClr>
                <a:srgbClr val="222222"/>
              </a:buClr>
              <a:buSzPts val="1800"/>
              <a:buChar char="●"/>
            </a:pPr>
            <a:r>
              <a:rPr lang="en-US" sz="1800">
                <a:solidFill>
                  <a:srgbClr val="222222"/>
                </a:solidFill>
                <a:highlight>
                  <a:srgbClr val="FFFFFF"/>
                </a:highlight>
              </a:rPr>
              <a:t>closer to outcome with each </a:t>
            </a:r>
            <a:r>
              <a:rPr lang="en-US" sz="1800" b="1">
                <a:solidFill>
                  <a:srgbClr val="222222"/>
                </a:solidFill>
                <a:highlight>
                  <a:srgbClr val="FFFFFF"/>
                </a:highlight>
              </a:rPr>
              <a:t>iteration</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5af84bee20_0_49"/>
          <p:cNvSpPr txBox="1">
            <a:spLocks noGrp="1"/>
          </p:cNvSpPr>
          <p:nvPr>
            <p:ph type="body" idx="1"/>
          </p:nvPr>
        </p:nvSpPr>
        <p:spPr>
          <a:xfrm>
            <a:off x="5508825" y="2205050"/>
            <a:ext cx="3498000" cy="42720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600">
                <a:latin typeface="Arial"/>
                <a:ea typeface="Arial"/>
                <a:cs typeface="Arial"/>
                <a:sym typeface="Arial"/>
              </a:rPr>
              <a:t>Thank you for inviting us!</a:t>
            </a:r>
            <a:endParaRPr sz="3600">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3600">
                <a:latin typeface="Arial"/>
                <a:ea typeface="Arial"/>
                <a:cs typeface="Arial"/>
                <a:sym typeface="Arial"/>
              </a:rPr>
              <a:t> </a:t>
            </a:r>
            <a:endParaRPr sz="3600">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9600">
                <a:latin typeface="Oswald"/>
                <a:ea typeface="Oswald"/>
                <a:cs typeface="Oswald"/>
                <a:sym typeface="Oswald"/>
              </a:rPr>
              <a:t>Q &amp; A</a:t>
            </a:r>
            <a:endParaRPr sz="9600">
              <a:latin typeface="Oswald"/>
              <a:ea typeface="Oswald"/>
              <a:cs typeface="Oswald"/>
              <a:sym typeface="Oswald"/>
            </a:endParaRPr>
          </a:p>
          <a:p>
            <a:pPr marL="0" lvl="0" indent="0" algn="l" rtl="0">
              <a:spcBef>
                <a:spcPts val="360"/>
              </a:spcBef>
              <a:spcAft>
                <a:spcPts val="0"/>
              </a:spcAft>
              <a:buNone/>
            </a:pPr>
            <a:endParaRPr/>
          </a:p>
        </p:txBody>
      </p:sp>
      <p:pic>
        <p:nvPicPr>
          <p:cNvPr id="476" name="Google Shape;476;g5af84bee20_0_49"/>
          <p:cNvPicPr preferRelativeResize="0"/>
          <p:nvPr/>
        </p:nvPicPr>
        <p:blipFill>
          <a:blip r:embed="rId3">
            <a:alphaModFix/>
          </a:blip>
          <a:stretch>
            <a:fillRect/>
          </a:stretch>
        </p:blipFill>
        <p:spPr>
          <a:xfrm>
            <a:off x="341875" y="533400"/>
            <a:ext cx="5327025" cy="3583925"/>
          </a:xfrm>
          <a:prstGeom prst="rect">
            <a:avLst/>
          </a:prstGeom>
          <a:noFill/>
          <a:ln>
            <a:noFill/>
          </a:ln>
        </p:spPr>
      </p:pic>
      <p:pic>
        <p:nvPicPr>
          <p:cNvPr id="477" name="Google Shape;477;g5af84bee20_0_49"/>
          <p:cNvPicPr preferRelativeResize="0"/>
          <p:nvPr/>
        </p:nvPicPr>
        <p:blipFill>
          <a:blip r:embed="rId4">
            <a:alphaModFix/>
          </a:blip>
          <a:stretch>
            <a:fillRect/>
          </a:stretch>
        </p:blipFill>
        <p:spPr>
          <a:xfrm>
            <a:off x="341875" y="5701925"/>
            <a:ext cx="4000500" cy="92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5ad15e3de5_2_94"/>
          <p:cNvSpPr txBox="1">
            <a:spLocks noGrp="1"/>
          </p:cNvSpPr>
          <p:nvPr>
            <p:ph type="body" idx="1"/>
          </p:nvPr>
        </p:nvSpPr>
        <p:spPr>
          <a:xfrm>
            <a:off x="0" y="3429000"/>
            <a:ext cx="7682400" cy="34287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endParaRPr sz="1400">
              <a:latin typeface="Arial"/>
              <a:ea typeface="Arial"/>
              <a:cs typeface="Arial"/>
              <a:sym typeface="Arial"/>
            </a:endParaRPr>
          </a:p>
          <a:p>
            <a:pPr marL="457200" lvl="0" indent="-317500" algn="l" rtl="0">
              <a:lnSpc>
                <a:spcPct val="115000"/>
              </a:lnSpc>
              <a:spcBef>
                <a:spcPts val="50"/>
              </a:spcBef>
              <a:spcAft>
                <a:spcPts val="0"/>
              </a:spcAft>
              <a:buSzPts val="1400"/>
              <a:buFont typeface="Arial"/>
              <a:buChar char="•"/>
            </a:pPr>
            <a:r>
              <a:rPr lang="en-US" sz="1400">
                <a:latin typeface="Arial"/>
                <a:ea typeface="Arial"/>
                <a:cs typeface="Arial"/>
                <a:sym typeface="Arial"/>
              </a:rPr>
              <a:t>What process(es) did you use in determining your educational goals and major?</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a:latin typeface="Arial"/>
                <a:ea typeface="Arial"/>
                <a:cs typeface="Arial"/>
                <a:sym typeface="Arial"/>
              </a:rPr>
              <a:t>Have you changed your major and how confident do you feel with your current educational goal/major choice?</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a:latin typeface="Arial"/>
                <a:ea typeface="Arial"/>
                <a:cs typeface="Arial"/>
                <a:sym typeface="Arial"/>
              </a:rPr>
              <a:t>How long have you been at Mesa?  Have you taken courses at other colleges?</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a:latin typeface="Arial"/>
                <a:ea typeface="Arial"/>
                <a:cs typeface="Arial"/>
                <a:sym typeface="Arial"/>
              </a:rPr>
              <a:t>What kind of support, if any, has been especially helpful during your time here at San Diego Mesa College (include all support: financial aid, academic support like the STEM Center or the Learning Center, EOPS, Counseling, library, DSPS, the Stand) and how were you made aware of the services?</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a:latin typeface="Arial"/>
                <a:ea typeface="Arial"/>
                <a:cs typeface="Arial"/>
                <a:sym typeface="Arial"/>
              </a:rPr>
              <a:t>How do you choose your class schedule? Are classes available and are they offered at times that fit your schedule?</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a:latin typeface="Arial"/>
                <a:ea typeface="Arial"/>
                <a:cs typeface="Arial"/>
                <a:sym typeface="Arial"/>
              </a:rPr>
              <a:t>What has been hard regarding accomplishing your dreams/goals at Mesa?</a:t>
            </a:r>
            <a:endParaRPr sz="1400">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sz="1400">
                <a:latin typeface="Arial"/>
                <a:ea typeface="Arial"/>
                <a:cs typeface="Arial"/>
                <a:sym typeface="Arial"/>
              </a:rPr>
              <a:t>What has worked well for you at Mesa?</a:t>
            </a:r>
            <a:endParaRPr sz="1400">
              <a:latin typeface="Arial"/>
              <a:ea typeface="Arial"/>
              <a:cs typeface="Arial"/>
              <a:sym typeface="Arial"/>
            </a:endParaRPr>
          </a:p>
        </p:txBody>
      </p:sp>
      <p:pic>
        <p:nvPicPr>
          <p:cNvPr id="206" name="Google Shape;206;g5ad15e3de5_2_94"/>
          <p:cNvPicPr preferRelativeResize="0"/>
          <p:nvPr/>
        </p:nvPicPr>
        <p:blipFill rotWithShape="1">
          <a:blip r:embed="rId3">
            <a:alphaModFix/>
          </a:blip>
          <a:srcRect r="-14560" b="-14560"/>
          <a:stretch/>
        </p:blipFill>
        <p:spPr>
          <a:xfrm>
            <a:off x="39625" y="395450"/>
            <a:ext cx="7229026" cy="3496025"/>
          </a:xfrm>
          <a:prstGeom prst="rect">
            <a:avLst/>
          </a:prstGeom>
          <a:noFill/>
          <a:ln>
            <a:noFill/>
          </a:ln>
        </p:spPr>
      </p:pic>
      <p:sp>
        <p:nvSpPr>
          <p:cNvPr id="207" name="Google Shape;207;g5ad15e3de5_2_94"/>
          <p:cNvSpPr txBox="1"/>
          <p:nvPr/>
        </p:nvSpPr>
        <p:spPr>
          <a:xfrm flipH="1">
            <a:off x="6364625" y="479475"/>
            <a:ext cx="2633400" cy="274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Oswald"/>
                <a:ea typeface="Oswald"/>
                <a:cs typeface="Oswald"/>
                <a:sym typeface="Oswald"/>
              </a:rPr>
              <a:t>STUDENT PANEL QUESTIONS</a:t>
            </a:r>
            <a:endParaRPr sz="2400" b="1">
              <a:latin typeface="Oswald"/>
              <a:ea typeface="Oswald"/>
              <a:cs typeface="Oswald"/>
              <a:sym typeface="Oswald"/>
            </a:endParaRPr>
          </a:p>
        </p:txBody>
      </p:sp>
      <p:pic>
        <p:nvPicPr>
          <p:cNvPr id="208" name="Google Shape;208;g5ad15e3de5_2_94"/>
          <p:cNvPicPr preferRelativeResize="0"/>
          <p:nvPr/>
        </p:nvPicPr>
        <p:blipFill>
          <a:blip r:embed="rId4">
            <a:alphaModFix/>
          </a:blip>
          <a:stretch>
            <a:fillRect/>
          </a:stretch>
        </p:blipFill>
        <p:spPr>
          <a:xfrm>
            <a:off x="6992313" y="1360175"/>
            <a:ext cx="1743075" cy="2628900"/>
          </a:xfrm>
          <a:prstGeom prst="rect">
            <a:avLst/>
          </a:prstGeom>
          <a:noFill/>
          <a:ln>
            <a:noFill/>
          </a:ln>
        </p:spPr>
      </p:pic>
      <p:pic>
        <p:nvPicPr>
          <p:cNvPr id="209" name="Google Shape;209;g5ad15e3de5_2_94"/>
          <p:cNvPicPr preferRelativeResize="0"/>
          <p:nvPr/>
        </p:nvPicPr>
        <p:blipFill rotWithShape="1">
          <a:blip r:embed="rId5">
            <a:alphaModFix/>
          </a:blip>
          <a:srcRect/>
          <a:stretch/>
        </p:blipFill>
        <p:spPr>
          <a:xfrm>
            <a:off x="6240050" y="6088500"/>
            <a:ext cx="2746350" cy="6349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5af84bee20_0_58"/>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0071C0"/>
                </a:solidFill>
                <a:latin typeface="Oswald"/>
                <a:ea typeface="Oswald"/>
                <a:cs typeface="Oswald"/>
                <a:sym typeface="Oswald"/>
              </a:rPr>
              <a:t>Academic Senate for </a:t>
            </a:r>
            <a:endParaRPr sz="3600" b="1">
              <a:solidFill>
                <a:srgbClr val="0071C0"/>
              </a:solidFill>
              <a:latin typeface="Oswald"/>
              <a:ea typeface="Oswald"/>
              <a:cs typeface="Oswald"/>
              <a:sym typeface="Oswald"/>
            </a:endParaRPr>
          </a:p>
          <a:p>
            <a:pPr marL="0" lvl="0" indent="0" algn="ctr" rtl="0">
              <a:spcBef>
                <a:spcPts val="0"/>
              </a:spcBef>
              <a:spcAft>
                <a:spcPts val="0"/>
              </a:spcAft>
              <a:buNone/>
            </a:pPr>
            <a:r>
              <a:rPr lang="en-US" sz="3600" b="1">
                <a:solidFill>
                  <a:srgbClr val="0071C0"/>
                </a:solidFill>
                <a:latin typeface="Oswald"/>
                <a:ea typeface="Oswald"/>
                <a:cs typeface="Oswald"/>
                <a:sym typeface="Oswald"/>
              </a:rPr>
              <a:t>California Community Colleges Resources</a:t>
            </a:r>
            <a:endParaRPr>
              <a:latin typeface="Oswald"/>
              <a:ea typeface="Oswald"/>
              <a:cs typeface="Oswald"/>
              <a:sym typeface="Oswald"/>
            </a:endParaRPr>
          </a:p>
        </p:txBody>
      </p:sp>
      <p:sp>
        <p:nvSpPr>
          <p:cNvPr id="484" name="Google Shape;484;g5af84bee20_0_58"/>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endParaRPr sz="2000">
              <a:solidFill>
                <a:srgbClr val="404040"/>
              </a:solidFill>
            </a:endParaRPr>
          </a:p>
          <a:p>
            <a:pPr marL="0" lvl="0" indent="0" algn="ctr" rtl="0">
              <a:lnSpc>
                <a:spcPct val="115000"/>
              </a:lnSpc>
              <a:spcBef>
                <a:spcPts val="0"/>
              </a:spcBef>
              <a:spcAft>
                <a:spcPts val="0"/>
              </a:spcAft>
              <a:buClr>
                <a:schemeClr val="dk1"/>
              </a:buClr>
              <a:buSzPts val="1100"/>
              <a:buFont typeface="Arial"/>
              <a:buNone/>
            </a:pPr>
            <a:r>
              <a:rPr lang="en-US" sz="2000">
                <a:solidFill>
                  <a:srgbClr val="404040"/>
                </a:solidFill>
              </a:rPr>
              <a:t>ASCCC GP Canvas -</a:t>
            </a:r>
            <a:r>
              <a:rPr lang="en-US" sz="2000" u="sng">
                <a:solidFill>
                  <a:schemeClr val="hlink"/>
                </a:solidFill>
                <a:hlinkClick r:id="rId3"/>
              </a:rPr>
              <a:t> https://tinyurl.com/CCC-GP2018</a:t>
            </a:r>
            <a:endParaRPr sz="2000" u="sng">
              <a:solidFill>
                <a:schemeClr val="hlink"/>
              </a:solidFill>
              <a:hlinkClick r:id="rId3"/>
            </a:endParaRPr>
          </a:p>
          <a:p>
            <a:pPr marL="0" lvl="0" indent="0" algn="ctr" rtl="0">
              <a:lnSpc>
                <a:spcPct val="115000"/>
              </a:lnSpc>
              <a:spcBef>
                <a:spcPts val="0"/>
              </a:spcBef>
              <a:spcAft>
                <a:spcPts val="0"/>
              </a:spcAft>
              <a:buClr>
                <a:schemeClr val="dk1"/>
              </a:buClr>
              <a:buSzPts val="1100"/>
              <a:buFont typeface="Arial"/>
              <a:buNone/>
            </a:pPr>
            <a:r>
              <a:rPr lang="en-US" sz="2000">
                <a:solidFill>
                  <a:srgbClr val="404040"/>
                </a:solidFill>
              </a:rPr>
              <a:t>ASCCC Guided Pathways RESOURCES</a:t>
            </a:r>
            <a:r>
              <a:rPr lang="en-US" sz="2000" u="sng">
                <a:solidFill>
                  <a:schemeClr val="hlink"/>
                </a:solidFill>
                <a:hlinkClick r:id="rId4"/>
              </a:rPr>
              <a:t> https://www.asccc.org/guided-pathways</a:t>
            </a:r>
            <a:endParaRPr sz="2000" u="sng">
              <a:solidFill>
                <a:schemeClr val="hlink"/>
              </a:solidFill>
              <a:hlinkClick r:id="rId4"/>
            </a:endParaRPr>
          </a:p>
          <a:p>
            <a:pPr marL="0" lvl="0" indent="0" algn="ctr" rtl="0">
              <a:lnSpc>
                <a:spcPct val="115000"/>
              </a:lnSpc>
              <a:spcBef>
                <a:spcPts val="0"/>
              </a:spcBef>
              <a:spcAft>
                <a:spcPts val="0"/>
              </a:spcAft>
              <a:buNone/>
            </a:pPr>
            <a:endParaRPr>
              <a:solidFill>
                <a:srgbClr val="404040"/>
              </a:solidFill>
              <a:latin typeface="Arial"/>
              <a:ea typeface="Arial"/>
              <a:cs typeface="Arial"/>
              <a:sym typeface="Arial"/>
            </a:endParaRPr>
          </a:p>
          <a:p>
            <a:pPr marL="0" lvl="0" indent="0" algn="ctr" rtl="0">
              <a:lnSpc>
                <a:spcPct val="115000"/>
              </a:lnSpc>
              <a:spcBef>
                <a:spcPts val="0"/>
              </a:spcBef>
              <a:spcAft>
                <a:spcPts val="0"/>
              </a:spcAft>
              <a:buNone/>
            </a:pPr>
            <a:endParaRPr>
              <a:solidFill>
                <a:srgbClr val="404040"/>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b="1">
                <a:solidFill>
                  <a:srgbClr val="404040"/>
                </a:solidFill>
                <a:latin typeface="Arial"/>
                <a:ea typeface="Arial"/>
                <a:cs typeface="Arial"/>
                <a:sym typeface="Arial"/>
              </a:rPr>
              <a:t>Our Guided Pathways Task Force is made up of experienced, specialized faculty from across the state, who are happy to facilitate workshops, trainings, meetings, and dialogue at your campus at no charge to you.  Please go through your academic senate president to submit a request for a Guided Pathways campus resource visit through the website above.</a:t>
            </a:r>
            <a:endParaRPr b="1">
              <a:solidFill>
                <a:srgbClr val="404040"/>
              </a:solidFill>
              <a:latin typeface="Arial"/>
              <a:ea typeface="Arial"/>
              <a:cs typeface="Arial"/>
              <a:sym typeface="Arial"/>
            </a:endParaRPr>
          </a:p>
          <a:p>
            <a:pPr marL="0" lvl="0" indent="0" algn="l" rtl="0">
              <a:spcBef>
                <a:spcPts val="36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5af84bee20_1_1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6" name="Google Shape;186;g5af84bee20_1_13"/>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87" name="Google Shape;187;g5af84bee20_1_13"/>
          <p:cNvPicPr preferRelativeResize="0"/>
          <p:nvPr/>
        </p:nvPicPr>
        <p:blipFill>
          <a:blip r:embed="rId3">
            <a:alphaModFix/>
          </a:blip>
          <a:stretch>
            <a:fillRect/>
          </a:stretch>
        </p:blipFill>
        <p:spPr>
          <a:xfrm>
            <a:off x="323850" y="233363"/>
            <a:ext cx="8496300" cy="6391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5af84bee20_1_6"/>
          <p:cNvPicPr preferRelativeResize="0"/>
          <p:nvPr/>
        </p:nvPicPr>
        <p:blipFill>
          <a:blip r:embed="rId3">
            <a:alphaModFix/>
          </a:blip>
          <a:stretch>
            <a:fillRect/>
          </a:stretch>
        </p:blipFill>
        <p:spPr>
          <a:xfrm>
            <a:off x="458625" y="415650"/>
            <a:ext cx="8354875" cy="629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5af84bee20_1_0"/>
          <p:cNvPicPr preferRelativeResize="0"/>
          <p:nvPr/>
        </p:nvPicPr>
        <p:blipFill>
          <a:blip r:embed="rId3">
            <a:alphaModFix/>
          </a:blip>
          <a:stretch>
            <a:fillRect/>
          </a:stretch>
        </p:blipFill>
        <p:spPr>
          <a:xfrm>
            <a:off x="152400" y="152400"/>
            <a:ext cx="8839200" cy="6550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5ad15e3de5_2_101"/>
          <p:cNvSpPr txBox="1">
            <a:spLocks noGrp="1"/>
          </p:cNvSpPr>
          <p:nvPr>
            <p:ph type="title"/>
          </p:nvPr>
        </p:nvSpPr>
        <p:spPr>
          <a:xfrm>
            <a:off x="384375" y="442350"/>
            <a:ext cx="8229600" cy="546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latin typeface="Oswald"/>
                <a:ea typeface="Oswald"/>
                <a:cs typeface="Oswald"/>
                <a:sym typeface="Oswald"/>
              </a:rPr>
              <a:t>MESA is Getting it Right!</a:t>
            </a:r>
            <a:endParaRPr sz="4800" b="1">
              <a:latin typeface="Oswald"/>
              <a:ea typeface="Oswald"/>
              <a:cs typeface="Oswald"/>
              <a:sym typeface="Oswald"/>
            </a:endParaRPr>
          </a:p>
        </p:txBody>
      </p:sp>
      <p:sp>
        <p:nvSpPr>
          <p:cNvPr id="215" name="Google Shape;215;g5ad15e3de5_2_101"/>
          <p:cNvSpPr txBox="1">
            <a:spLocks noGrp="1"/>
          </p:cNvSpPr>
          <p:nvPr>
            <p:ph type="body" idx="1"/>
          </p:nvPr>
        </p:nvSpPr>
        <p:spPr>
          <a:xfrm>
            <a:off x="304800" y="1059325"/>
            <a:ext cx="8467800" cy="1999500"/>
          </a:xfrm>
          <a:prstGeom prst="rect">
            <a:avLst/>
          </a:prstGeom>
          <a:noFill/>
          <a:ln>
            <a:noFill/>
          </a:ln>
        </p:spPr>
        <p:txBody>
          <a:bodyPr spcFirstLastPara="1" wrap="square" lIns="91425" tIns="45700" rIns="91425" bIns="45700" anchor="t" anchorCtr="0">
            <a:noAutofit/>
          </a:bodyPr>
          <a:lstStyle/>
          <a:p>
            <a:pPr marL="342900" lvl="0" indent="-304800" algn="l" rtl="0">
              <a:spcBef>
                <a:spcPts val="0"/>
              </a:spcBef>
              <a:spcAft>
                <a:spcPts val="0"/>
              </a:spcAft>
              <a:buClr>
                <a:schemeClr val="dk1"/>
              </a:buClr>
              <a:buSzPts val="1800"/>
              <a:buChar char="•"/>
            </a:pPr>
            <a:r>
              <a:rPr lang="en-US" sz="1800" dirty="0">
                <a:latin typeface="Arial"/>
                <a:ea typeface="Arial"/>
                <a:cs typeface="Arial"/>
                <a:sym typeface="Arial"/>
              </a:rPr>
              <a:t>Leading college of equity and excellence! This is the BIG picture.</a:t>
            </a:r>
            <a:endParaRPr sz="1800" dirty="0">
              <a:latin typeface="Arial"/>
              <a:ea typeface="Arial"/>
              <a:cs typeface="Arial"/>
              <a:sym typeface="Arial"/>
            </a:endParaRPr>
          </a:p>
          <a:p>
            <a:pPr marL="342900" lvl="0" indent="-304800" algn="l" rtl="0">
              <a:spcBef>
                <a:spcPts val="480"/>
              </a:spcBef>
              <a:spcAft>
                <a:spcPts val="0"/>
              </a:spcAft>
              <a:buClr>
                <a:schemeClr val="dk1"/>
              </a:buClr>
              <a:buSzPts val="1800"/>
              <a:buChar char="•"/>
            </a:pPr>
            <a:r>
              <a:rPr lang="en-US" sz="1800" dirty="0">
                <a:latin typeface="Arial"/>
                <a:ea typeface="Arial"/>
                <a:cs typeface="Arial"/>
                <a:sym typeface="Arial"/>
              </a:rPr>
              <a:t>Active faculty contributing statewide, innovative and engaged</a:t>
            </a:r>
            <a:endParaRPr sz="1800" dirty="0">
              <a:latin typeface="Arial"/>
              <a:ea typeface="Arial"/>
              <a:cs typeface="Arial"/>
              <a:sym typeface="Arial"/>
            </a:endParaRPr>
          </a:p>
          <a:p>
            <a:pPr marL="342900" lvl="0" indent="-304800" algn="l" rtl="0">
              <a:spcBef>
                <a:spcPts val="480"/>
              </a:spcBef>
              <a:spcAft>
                <a:spcPts val="0"/>
              </a:spcAft>
              <a:buClr>
                <a:schemeClr val="dk1"/>
              </a:buClr>
              <a:buSzPts val="1800"/>
              <a:buChar char="•"/>
            </a:pPr>
            <a:r>
              <a:rPr lang="en-US" sz="1800" dirty="0">
                <a:latin typeface="Arial"/>
                <a:ea typeface="Arial"/>
                <a:cs typeface="Arial"/>
                <a:sym typeface="Arial"/>
              </a:rPr>
              <a:t>Student-driven decisions</a:t>
            </a:r>
            <a:endParaRPr sz="1800" dirty="0">
              <a:latin typeface="Arial"/>
              <a:ea typeface="Arial"/>
              <a:cs typeface="Arial"/>
              <a:sym typeface="Arial"/>
            </a:endParaRPr>
          </a:p>
          <a:p>
            <a:pPr marL="342900" lvl="0" indent="-304800" algn="l" rtl="0">
              <a:spcBef>
                <a:spcPts val="480"/>
              </a:spcBef>
              <a:spcAft>
                <a:spcPts val="0"/>
              </a:spcAft>
              <a:buSzPts val="1800"/>
              <a:buFont typeface="Arial"/>
              <a:buChar char="•"/>
            </a:pPr>
            <a:r>
              <a:rPr lang="en-US" sz="1800" dirty="0">
                <a:latin typeface="Arial"/>
                <a:ea typeface="Arial"/>
                <a:cs typeface="Arial"/>
                <a:sym typeface="Arial"/>
              </a:rPr>
              <a:t>1 of 15 CCC granting a B.S. in Health Information Management</a:t>
            </a:r>
            <a:endParaRPr sz="1800" dirty="0">
              <a:latin typeface="Arial"/>
              <a:ea typeface="Arial"/>
              <a:cs typeface="Arial"/>
              <a:sym typeface="Arial"/>
            </a:endParaRPr>
          </a:p>
          <a:p>
            <a:pPr marL="342900" lvl="0" indent="-304800" algn="l" rtl="0">
              <a:spcBef>
                <a:spcPts val="480"/>
              </a:spcBef>
              <a:spcAft>
                <a:spcPts val="0"/>
              </a:spcAft>
              <a:buClr>
                <a:schemeClr val="dk1"/>
              </a:buClr>
              <a:buSzPts val="1800"/>
              <a:buChar char="•"/>
            </a:pPr>
            <a:r>
              <a:rPr lang="en-US" sz="1800" dirty="0">
                <a:latin typeface="Arial"/>
                <a:ea typeface="Arial"/>
                <a:cs typeface="Arial"/>
                <a:sym typeface="Arial"/>
              </a:rPr>
              <a:t>Data-informed decisions</a:t>
            </a:r>
            <a:endParaRPr sz="1800" dirty="0">
              <a:latin typeface="Arial"/>
              <a:ea typeface="Arial"/>
              <a:cs typeface="Arial"/>
              <a:sym typeface="Arial"/>
            </a:endParaRPr>
          </a:p>
          <a:p>
            <a:pPr marL="342900" lvl="0" indent="-304800" algn="l" rtl="0">
              <a:spcBef>
                <a:spcPts val="480"/>
              </a:spcBef>
              <a:spcAft>
                <a:spcPts val="0"/>
              </a:spcAft>
              <a:buClr>
                <a:schemeClr val="dk1"/>
              </a:buClr>
              <a:buSzPts val="1800"/>
              <a:buChar char="•"/>
            </a:pPr>
            <a:r>
              <a:rPr lang="en-US" sz="1800" dirty="0">
                <a:latin typeface="Arial"/>
                <a:ea typeface="Arial"/>
                <a:cs typeface="Arial"/>
                <a:sym typeface="Arial"/>
              </a:rPr>
              <a:t>The ADTs (716) now outnumber Local AAs and ASs (686)</a:t>
            </a:r>
            <a:endParaRPr sz="1800" dirty="0">
              <a:latin typeface="Arial"/>
              <a:ea typeface="Arial"/>
              <a:cs typeface="Arial"/>
              <a:sym typeface="Arial"/>
            </a:endParaRPr>
          </a:p>
          <a:p>
            <a:pPr marL="342900" lvl="0" indent="-165100" algn="l" rtl="0">
              <a:spcBef>
                <a:spcPts val="560"/>
              </a:spcBef>
              <a:spcAft>
                <a:spcPts val="0"/>
              </a:spcAft>
              <a:buClr>
                <a:schemeClr val="dk1"/>
              </a:buClr>
              <a:buSzPts val="2800"/>
              <a:buNone/>
            </a:pPr>
            <a:endParaRPr sz="1800"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pic>
        <p:nvPicPr>
          <p:cNvPr id="216" name="Google Shape;216;g5ad15e3de5_2_101" descr="Screen Clipping"/>
          <p:cNvPicPr preferRelativeResize="0"/>
          <p:nvPr/>
        </p:nvPicPr>
        <p:blipFill rotWithShape="1">
          <a:blip r:embed="rId3">
            <a:alphaModFix/>
          </a:blip>
          <a:srcRect/>
          <a:stretch/>
        </p:blipFill>
        <p:spPr>
          <a:xfrm>
            <a:off x="302100" y="3058900"/>
            <a:ext cx="8048876" cy="3528025"/>
          </a:xfrm>
          <a:prstGeom prst="rect">
            <a:avLst/>
          </a:prstGeom>
          <a:noFill/>
          <a:ln>
            <a:noFill/>
          </a:ln>
        </p:spPr>
      </p:pic>
      <p:pic>
        <p:nvPicPr>
          <p:cNvPr id="217" name="Google Shape;217;g5ad15e3de5_2_101" descr="Screen Clipping"/>
          <p:cNvPicPr preferRelativeResize="0"/>
          <p:nvPr/>
        </p:nvPicPr>
        <p:blipFill rotWithShape="1">
          <a:blip r:embed="rId4">
            <a:alphaModFix/>
          </a:blip>
          <a:srcRect/>
          <a:stretch/>
        </p:blipFill>
        <p:spPr>
          <a:xfrm>
            <a:off x="2112021" y="4450620"/>
            <a:ext cx="6069027" cy="1235908"/>
          </a:xfrm>
          <a:prstGeom prst="rect">
            <a:avLst/>
          </a:prstGeom>
          <a:noFill/>
          <a:ln>
            <a:noFill/>
          </a:ln>
        </p:spPr>
      </p:pic>
      <p:sp>
        <p:nvSpPr>
          <p:cNvPr id="218" name="Google Shape;218;g5ad15e3de5_2_101"/>
          <p:cNvSpPr/>
          <p:nvPr/>
        </p:nvSpPr>
        <p:spPr>
          <a:xfrm rot="7090418">
            <a:off x="7834503" y="4872012"/>
            <a:ext cx="775689" cy="278089"/>
          </a:xfrm>
          <a:prstGeom prst="stripedRightArrow">
            <a:avLst>
              <a:gd name="adj1" fmla="val 50000"/>
              <a:gd name="adj2" fmla="val 50000"/>
            </a:avLst>
          </a:prstGeom>
          <a:solidFill>
            <a:schemeClr val="accent1"/>
          </a:solidFill>
          <a:ln w="26425" cap="flat" cmpd="sng">
            <a:solidFill>
              <a:srgbClr val="7E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9" name="Google Shape;219;g5ad15e3de5_2_101"/>
          <p:cNvPicPr preferRelativeResize="0"/>
          <p:nvPr/>
        </p:nvPicPr>
        <p:blipFill rotWithShape="1">
          <a:blip r:embed="rId5">
            <a:alphaModFix/>
          </a:blip>
          <a:srcRect/>
          <a:stretch/>
        </p:blipFill>
        <p:spPr>
          <a:xfrm>
            <a:off x="6240050" y="6223050"/>
            <a:ext cx="2746350" cy="634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5ad15e3de5_2_109"/>
          <p:cNvSpPr txBox="1">
            <a:spLocks noGrp="1"/>
          </p:cNvSpPr>
          <p:nvPr>
            <p:ph type="title"/>
          </p:nvPr>
        </p:nvSpPr>
        <p:spPr>
          <a:xfrm>
            <a:off x="495300" y="399125"/>
            <a:ext cx="8229600" cy="64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800" b="1">
                <a:latin typeface="Oswald"/>
                <a:ea typeface="Oswald"/>
                <a:cs typeface="Oswald"/>
                <a:sym typeface="Oswald"/>
              </a:rPr>
              <a:t>What We Know About MESA</a:t>
            </a:r>
            <a:endParaRPr sz="4800" b="1">
              <a:latin typeface="Oswald"/>
              <a:ea typeface="Oswald"/>
              <a:cs typeface="Oswald"/>
              <a:sym typeface="Oswald"/>
            </a:endParaRPr>
          </a:p>
        </p:txBody>
      </p:sp>
      <p:sp>
        <p:nvSpPr>
          <p:cNvPr id="226" name="Google Shape;226;g5ad15e3de5_2_109"/>
          <p:cNvSpPr txBox="1">
            <a:spLocks noGrp="1"/>
          </p:cNvSpPr>
          <p:nvPr>
            <p:ph type="body" idx="1"/>
          </p:nvPr>
        </p:nvSpPr>
        <p:spPr>
          <a:xfrm>
            <a:off x="457200" y="1143000"/>
            <a:ext cx="8229600" cy="5562600"/>
          </a:xfrm>
          <a:prstGeom prst="rect">
            <a:avLst/>
          </a:prstGeom>
          <a:noFill/>
          <a:ln>
            <a:noFill/>
          </a:ln>
        </p:spPr>
        <p:txBody>
          <a:bodyPr spcFirstLastPara="1" wrap="square" lIns="91425" tIns="45700" rIns="91425" bIns="45700" anchor="t" anchorCtr="0">
            <a:noAutofit/>
          </a:bodyPr>
          <a:lstStyle/>
          <a:p>
            <a:pPr marL="342900" lvl="0" indent="-281940" algn="l" rtl="0">
              <a:lnSpc>
                <a:spcPct val="80000"/>
              </a:lnSpc>
              <a:spcBef>
                <a:spcPts val="0"/>
              </a:spcBef>
              <a:spcAft>
                <a:spcPts val="0"/>
              </a:spcAft>
              <a:buClr>
                <a:schemeClr val="dk1"/>
              </a:buClr>
              <a:buSzPts val="2000"/>
              <a:buChar char="•"/>
            </a:pPr>
            <a:r>
              <a:rPr lang="en-US" sz="2000" dirty="0">
                <a:latin typeface="Arial"/>
                <a:ea typeface="Arial"/>
                <a:cs typeface="Arial"/>
                <a:sym typeface="Arial"/>
              </a:rPr>
              <a:t>Large shift to in-state transfers</a:t>
            </a:r>
            <a:endParaRPr sz="2000" dirty="0">
              <a:latin typeface="Arial"/>
              <a:ea typeface="Arial"/>
              <a:cs typeface="Arial"/>
              <a:sym typeface="Arial"/>
            </a:endParaRPr>
          </a:p>
          <a:p>
            <a:pPr marL="342900" lvl="0" indent="-154940" algn="l" rtl="0">
              <a:lnSpc>
                <a:spcPct val="80000"/>
              </a:lnSpc>
              <a:spcBef>
                <a:spcPts val="0"/>
              </a:spcBef>
              <a:spcAft>
                <a:spcPts val="0"/>
              </a:spcAft>
              <a:buClr>
                <a:schemeClr val="dk1"/>
              </a:buClr>
              <a:buSzPts val="2960"/>
              <a:buNone/>
            </a:pPr>
            <a:endParaRPr dirty="0"/>
          </a:p>
          <a:p>
            <a:pPr marL="342900" lvl="0" indent="-154940" algn="l" rtl="0">
              <a:lnSpc>
                <a:spcPct val="80000"/>
              </a:lnSpc>
              <a:spcBef>
                <a:spcPts val="592"/>
              </a:spcBef>
              <a:spcAft>
                <a:spcPts val="0"/>
              </a:spcAft>
              <a:buClr>
                <a:schemeClr val="dk1"/>
              </a:buClr>
              <a:buSzPts val="2960"/>
              <a:buNone/>
            </a:pPr>
            <a:endParaRPr sz="2960" dirty="0"/>
          </a:p>
          <a:p>
            <a:pPr marL="342900" lvl="0" indent="-154940" algn="l" rtl="0">
              <a:lnSpc>
                <a:spcPct val="80000"/>
              </a:lnSpc>
              <a:spcBef>
                <a:spcPts val="592"/>
              </a:spcBef>
              <a:spcAft>
                <a:spcPts val="0"/>
              </a:spcAft>
              <a:buClr>
                <a:schemeClr val="dk1"/>
              </a:buClr>
              <a:buSzPts val="2960"/>
              <a:buNone/>
            </a:pPr>
            <a:endParaRPr sz="2960" dirty="0"/>
          </a:p>
          <a:p>
            <a:pPr marL="342900" lvl="0" indent="-154940" algn="l" rtl="0">
              <a:lnSpc>
                <a:spcPct val="80000"/>
              </a:lnSpc>
              <a:spcBef>
                <a:spcPts val="592"/>
              </a:spcBef>
              <a:spcAft>
                <a:spcPts val="0"/>
              </a:spcAft>
              <a:buClr>
                <a:schemeClr val="dk1"/>
              </a:buClr>
              <a:buSzPts val="2960"/>
              <a:buNone/>
            </a:pPr>
            <a:endParaRPr sz="2960" dirty="0"/>
          </a:p>
          <a:p>
            <a:pPr marL="342900" lvl="0" indent="-154940" algn="l" rtl="0">
              <a:lnSpc>
                <a:spcPct val="80000"/>
              </a:lnSpc>
              <a:spcBef>
                <a:spcPts val="592"/>
              </a:spcBef>
              <a:spcAft>
                <a:spcPts val="0"/>
              </a:spcAft>
              <a:buClr>
                <a:schemeClr val="dk1"/>
              </a:buClr>
              <a:buSzPts val="2960"/>
              <a:buNone/>
            </a:pPr>
            <a:endParaRPr sz="2960" dirty="0"/>
          </a:p>
          <a:p>
            <a:pPr marL="342900" lvl="0" indent="-154940" algn="l" rtl="0">
              <a:lnSpc>
                <a:spcPct val="80000"/>
              </a:lnSpc>
              <a:spcBef>
                <a:spcPts val="592"/>
              </a:spcBef>
              <a:spcAft>
                <a:spcPts val="0"/>
              </a:spcAft>
              <a:buClr>
                <a:schemeClr val="dk1"/>
              </a:buClr>
              <a:buSzPts val="2960"/>
              <a:buNone/>
            </a:pPr>
            <a:endParaRPr sz="2960" dirty="0"/>
          </a:p>
          <a:p>
            <a:pPr marL="342900" lvl="0" indent="-154940" algn="l" rtl="0">
              <a:lnSpc>
                <a:spcPct val="80000"/>
              </a:lnSpc>
              <a:spcBef>
                <a:spcPts val="592"/>
              </a:spcBef>
              <a:spcAft>
                <a:spcPts val="0"/>
              </a:spcAft>
              <a:buClr>
                <a:schemeClr val="dk1"/>
              </a:buClr>
              <a:buSzPts val="2960"/>
              <a:buNone/>
            </a:pPr>
            <a:endParaRPr sz="2960" dirty="0"/>
          </a:p>
          <a:p>
            <a:pPr marL="342900" lvl="0" indent="-154940" algn="l" rtl="0">
              <a:lnSpc>
                <a:spcPct val="80000"/>
              </a:lnSpc>
              <a:spcBef>
                <a:spcPts val="592"/>
              </a:spcBef>
              <a:spcAft>
                <a:spcPts val="0"/>
              </a:spcAft>
              <a:buClr>
                <a:schemeClr val="dk1"/>
              </a:buClr>
              <a:buSzPts val="2960"/>
              <a:buNone/>
            </a:pPr>
            <a:endParaRPr sz="2960" dirty="0"/>
          </a:p>
          <a:p>
            <a:pPr marL="342900" lvl="0" indent="-317182" algn="l" rtl="0">
              <a:lnSpc>
                <a:spcPct val="80000"/>
              </a:lnSpc>
              <a:spcBef>
                <a:spcPts val="481"/>
              </a:spcBef>
              <a:spcAft>
                <a:spcPts val="0"/>
              </a:spcAft>
              <a:buClr>
                <a:schemeClr val="dk1"/>
              </a:buClr>
              <a:buSzPts val="2000"/>
              <a:buChar char="•"/>
            </a:pPr>
            <a:r>
              <a:rPr lang="en-US" sz="2000" dirty="0"/>
              <a:t>NB a large number transfer who do not declare it </a:t>
            </a:r>
            <a:endParaRPr sz="2000" dirty="0"/>
          </a:p>
          <a:p>
            <a:pPr marL="0" lvl="0" indent="0" algn="l" rtl="0">
              <a:lnSpc>
                <a:spcPct val="80000"/>
              </a:lnSpc>
              <a:spcBef>
                <a:spcPts val="481"/>
              </a:spcBef>
              <a:spcAft>
                <a:spcPts val="0"/>
              </a:spcAft>
              <a:buClr>
                <a:schemeClr val="dk1"/>
              </a:buClr>
              <a:buSzPts val="2405"/>
              <a:buNone/>
            </a:pPr>
            <a:r>
              <a:rPr lang="en-US" sz="2000" dirty="0"/>
              <a:t>Declared: CSU UC 1623         CA private 390      </a:t>
            </a:r>
            <a:r>
              <a:rPr lang="en-US" sz="2000" dirty="0" err="1"/>
              <a:t>Out-of</a:t>
            </a:r>
            <a:r>
              <a:rPr lang="en-US" sz="2000" dirty="0"/>
              <a:t> –State  510</a:t>
            </a:r>
            <a:endParaRPr sz="2000" dirty="0"/>
          </a:p>
          <a:p>
            <a:pPr marL="0" lvl="0" indent="0" algn="l" rtl="0">
              <a:lnSpc>
                <a:spcPct val="80000"/>
              </a:lnSpc>
              <a:spcBef>
                <a:spcPts val="481"/>
              </a:spcBef>
              <a:spcAft>
                <a:spcPts val="0"/>
              </a:spcAft>
              <a:buClr>
                <a:schemeClr val="dk1"/>
              </a:buClr>
              <a:buSzPts val="2405"/>
              <a:buNone/>
            </a:pPr>
            <a:r>
              <a:rPr lang="en-US" sz="2000" dirty="0"/>
              <a:t>What does this mean in terms of guiding students during onboarding, intervention during a student’s journey, mapping and aligning PSLOs and other academic support services?</a:t>
            </a:r>
            <a:endParaRPr sz="2000" dirty="0"/>
          </a:p>
          <a:p>
            <a:pPr marL="342900" lvl="0" indent="-154940" algn="l" rtl="0">
              <a:lnSpc>
                <a:spcPct val="80000"/>
              </a:lnSpc>
              <a:spcBef>
                <a:spcPts val="592"/>
              </a:spcBef>
              <a:spcAft>
                <a:spcPts val="0"/>
              </a:spcAft>
              <a:buClr>
                <a:schemeClr val="dk1"/>
              </a:buClr>
              <a:buSzPts val="2960"/>
              <a:buNone/>
            </a:pPr>
            <a:endParaRPr sz="2960" dirty="0"/>
          </a:p>
          <a:p>
            <a:pPr marL="342900" lvl="0" indent="-154940" algn="l" rtl="0">
              <a:lnSpc>
                <a:spcPct val="80000"/>
              </a:lnSpc>
              <a:spcBef>
                <a:spcPts val="592"/>
              </a:spcBef>
              <a:spcAft>
                <a:spcPts val="0"/>
              </a:spcAft>
              <a:buClr>
                <a:schemeClr val="dk1"/>
              </a:buClr>
              <a:buSzPts val="2960"/>
              <a:buNone/>
            </a:pPr>
            <a:endParaRPr sz="2960" dirty="0"/>
          </a:p>
        </p:txBody>
      </p:sp>
      <p:pic>
        <p:nvPicPr>
          <p:cNvPr id="227" name="Google Shape;227;g5ad15e3de5_2_109" descr="Screen Clipping"/>
          <p:cNvPicPr preferRelativeResize="0"/>
          <p:nvPr/>
        </p:nvPicPr>
        <p:blipFill rotWithShape="1">
          <a:blip r:embed="rId3">
            <a:alphaModFix/>
          </a:blip>
          <a:srcRect/>
          <a:stretch/>
        </p:blipFill>
        <p:spPr>
          <a:xfrm>
            <a:off x="457200" y="1600200"/>
            <a:ext cx="8305800" cy="3200400"/>
          </a:xfrm>
          <a:prstGeom prst="rect">
            <a:avLst/>
          </a:prstGeom>
          <a:noFill/>
          <a:ln>
            <a:noFill/>
          </a:ln>
        </p:spPr>
      </p:pic>
      <p:pic>
        <p:nvPicPr>
          <p:cNvPr id="228" name="Google Shape;228;g5ad15e3de5_2_109"/>
          <p:cNvPicPr preferRelativeResize="0"/>
          <p:nvPr/>
        </p:nvPicPr>
        <p:blipFill rotWithShape="1">
          <a:blip r:embed="rId4">
            <a:alphaModFix/>
          </a:blip>
          <a:srcRect/>
          <a:stretch/>
        </p:blipFill>
        <p:spPr>
          <a:xfrm>
            <a:off x="6240050" y="6088500"/>
            <a:ext cx="2746350" cy="634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1737</Words>
  <Application>Microsoft Office PowerPoint</Application>
  <PresentationFormat>On-screen Show (4:3)</PresentationFormat>
  <Paragraphs>227</Paragraphs>
  <Slides>40</Slides>
  <Notes>39</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Clarity</vt:lpstr>
      <vt:lpstr>PowerPoint Presentation</vt:lpstr>
      <vt:lpstr>Presented By the ASCCC</vt:lpstr>
      <vt:lpstr>Icebreaker</vt:lpstr>
      <vt:lpstr>PowerPoint Presentation</vt:lpstr>
      <vt:lpstr>PowerPoint Presentation</vt:lpstr>
      <vt:lpstr>PowerPoint Presentation</vt:lpstr>
      <vt:lpstr>PowerPoint Presentation</vt:lpstr>
      <vt:lpstr>MESA is Getting it Right!</vt:lpstr>
      <vt:lpstr>What We Know About MESA</vt:lpstr>
      <vt:lpstr>Great English &amp; Math Completions</vt:lpstr>
      <vt:lpstr>Become a MESA Student</vt:lpstr>
      <vt:lpstr>Plan the Next 2 Years of Your Life...</vt:lpstr>
      <vt:lpstr>Create Your Schedule (15-18units per semester)</vt:lpstr>
      <vt:lpstr>PowerPoint Presentation</vt:lpstr>
      <vt:lpstr>How a “Pathways Redesign” of Mesa’s Schools May Serve MESA Students...</vt:lpstr>
      <vt:lpstr>Welcome to San Diego Mesa</vt:lpstr>
      <vt:lpstr>Pick a Major: 9 Screens of Choices</vt:lpstr>
      <vt:lpstr>Pick a Major: Overwhelming Choices</vt:lpstr>
      <vt:lpstr>...Pick a Major</vt:lpstr>
      <vt:lpstr>What’s the Student Experience Like?</vt:lpstr>
      <vt:lpstr>Lunch</vt:lpstr>
      <vt:lpstr>Transparency, Honesty, Mutual Respect, Grace</vt:lpstr>
      <vt:lpstr>PowerPoint Presentation</vt:lpstr>
      <vt:lpstr> </vt:lpstr>
      <vt:lpstr> </vt:lpstr>
      <vt:lpstr>PowerPoint Presentation</vt:lpstr>
      <vt:lpstr>PowerPoint Presentation</vt:lpstr>
      <vt:lpstr>Grossmont continued...</vt:lpstr>
      <vt:lpstr>PowerPoint Presentation</vt:lpstr>
      <vt:lpstr>Citrus Career and Academic Pathways</vt:lpstr>
      <vt:lpstr>Lake Tahoe</vt:lpstr>
      <vt:lpstr>Southwestern Fields of Study</vt:lpstr>
      <vt:lpstr>           Sierra College</vt:lpstr>
      <vt:lpstr>Cabrillo’s Career and Academic Pathways (CAPs)</vt:lpstr>
      <vt:lpstr>Benefits of a Redesign…    ...no matter what you call it!</vt:lpstr>
      <vt:lpstr>What’s in the Data?</vt:lpstr>
      <vt:lpstr>Benefits of a Redesign for MESA</vt:lpstr>
      <vt:lpstr>A Journey--not a Destination</vt:lpstr>
      <vt:lpstr>PowerPoint Presentation</vt:lpstr>
      <vt:lpstr>Academic Senate for  California Community Colleges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dc:creator>
  <cp:lastModifiedBy>Janet</cp:lastModifiedBy>
  <cp:revision>11</cp:revision>
  <dcterms:created xsi:type="dcterms:W3CDTF">2019-05-24T13:19:12Z</dcterms:created>
  <dcterms:modified xsi:type="dcterms:W3CDTF">2019-06-06T22:59:05Z</dcterms:modified>
</cp:coreProperties>
</file>