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505" r:id="rId3"/>
    <p:sldId id="622" r:id="rId4"/>
    <p:sldId id="630" r:id="rId5"/>
    <p:sldId id="648" r:id="rId6"/>
    <p:sldId id="590" r:id="rId7"/>
    <p:sldId id="523" r:id="rId8"/>
    <p:sldId id="516" r:id="rId9"/>
    <p:sldId id="638" r:id="rId10"/>
    <p:sldId id="655" r:id="rId11"/>
    <p:sldId id="656" r:id="rId12"/>
    <p:sldId id="657" r:id="rId13"/>
    <p:sldId id="658" r:id="rId14"/>
    <p:sldId id="659" r:id="rId15"/>
    <p:sldId id="645" r:id="rId16"/>
    <p:sldId id="526" r:id="rId17"/>
    <p:sldId id="609" r:id="rId18"/>
    <p:sldId id="511" r:id="rId19"/>
    <p:sldId id="651" r:id="rId20"/>
    <p:sldId id="652" r:id="rId21"/>
    <p:sldId id="611" r:id="rId22"/>
    <p:sldId id="646" r:id="rId23"/>
    <p:sldId id="61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cmAuthor id="2" name="Ayo Alabi" initials="" lastIdx="1" clrIdx="1"/>
  <p:cmAuthor id="3" name="Janet Fulk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1" autoAdjust="0"/>
    <p:restoredTop sz="92831" autoAdjust="0"/>
  </p:normalViewPr>
  <p:slideViewPr>
    <p:cSldViewPr snapToGrid="0" snapToObjects="1">
      <p:cViewPr varScale="1">
        <p:scale>
          <a:sx n="73" d="100"/>
          <a:sy n="73" d="100"/>
        </p:scale>
        <p:origin x="64" y="6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1F98726-2DDF-4420-AD02-896AB631A45E}" type="datetimeFigureOut">
              <a:rPr lang="en-US" smtClean="0"/>
              <a:t>10/14/2019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0B945B-762A-4145-BADA-E011650EF8FA}" type="slidenum">
              <a:rPr lang="en-US" smtClean="0"/>
              <a:t>‹#›</a:t>
            </a:fld>
            <a:endParaRPr lang="en-US"/>
          </a:p>
        </p:txBody>
      </p:sp>
    </p:spTree>
    <p:extLst>
      <p:ext uri="{BB962C8B-B14F-4D97-AF65-F5344CB8AC3E}">
        <p14:creationId xmlns:p14="http://schemas.microsoft.com/office/powerpoint/2010/main" val="2016684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7097E0-801E-744A-8175-FA19DB51F890}" type="datetimeFigureOut">
              <a:rPr lang="en-US" smtClean="0"/>
              <a:t>10/14/2019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will start and we introduce ourselves</a:t>
            </a:r>
          </a:p>
        </p:txBody>
      </p:sp>
      <p:sp>
        <p:nvSpPr>
          <p:cNvPr id="4" name="Slide Number Placeholder 3"/>
          <p:cNvSpPr>
            <a:spLocks noGrp="1"/>
          </p:cNvSpPr>
          <p:nvPr>
            <p:ph type="sldNum" sz="quarter" idx="5"/>
          </p:nvPr>
        </p:nvSpPr>
        <p:spPr/>
        <p:txBody>
          <a:bodyPr/>
          <a:lstStyle/>
          <a:p>
            <a:fld id="{82C30568-8513-8240-B838-EF6D2CD343DD}" type="slidenum">
              <a:rPr lang="en-US" smtClean="0"/>
              <a:t>1</a:t>
            </a:fld>
            <a:endParaRPr lang="en-US" dirty="0"/>
          </a:p>
        </p:txBody>
      </p:sp>
    </p:spTree>
    <p:extLst>
      <p:ext uri="{BB962C8B-B14F-4D97-AF65-F5344CB8AC3E}">
        <p14:creationId xmlns:p14="http://schemas.microsoft.com/office/powerpoint/2010/main" val="2666297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Janet</a:t>
            </a:r>
          </a:p>
        </p:txBody>
      </p:sp>
      <p:sp>
        <p:nvSpPr>
          <p:cNvPr id="4" name="Slide Number Placeholder 3"/>
          <p:cNvSpPr>
            <a:spLocks noGrp="1"/>
          </p:cNvSpPr>
          <p:nvPr>
            <p:ph type="sldNum" sz="quarter" idx="5"/>
          </p:nvPr>
        </p:nvSpPr>
        <p:spPr/>
        <p:txBody>
          <a:bodyPr/>
          <a:lstStyle/>
          <a:p>
            <a:fld id="{82C30568-8513-8240-B838-EF6D2CD343DD}" type="slidenum">
              <a:rPr lang="en-US" smtClean="0"/>
              <a:t>15</a:t>
            </a:fld>
            <a:endParaRPr lang="en-US" dirty="0"/>
          </a:p>
        </p:txBody>
      </p:sp>
    </p:spTree>
    <p:extLst>
      <p:ext uri="{BB962C8B-B14F-4D97-AF65-F5344CB8AC3E}">
        <p14:creationId xmlns:p14="http://schemas.microsoft.com/office/powerpoint/2010/main" val="342232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7030A0"/>
              </a:buClr>
            </a:pPr>
            <a:r>
              <a:rPr lang="en-US" dirty="0">
                <a:latin typeface="Times New Roman" panose="02020603050405020304" pitchFamily="18" charset="0"/>
                <a:cs typeface="Times New Roman" panose="02020603050405020304" pitchFamily="18" charset="0"/>
              </a:rPr>
              <a:t>Janet</a:t>
            </a:r>
          </a:p>
          <a:p>
            <a:pPr>
              <a:buClr>
                <a:srgbClr val="7030A0"/>
              </a:buClr>
            </a:pPr>
            <a:r>
              <a:rPr lang="en-US" dirty="0">
                <a:latin typeface="Times New Roman" panose="02020603050405020304" pitchFamily="18" charset="0"/>
                <a:cs typeface="Times New Roman" panose="02020603050405020304" pitchFamily="18" charset="0"/>
              </a:rPr>
              <a:t>Academic advising increases academic success, retention, graduation, and transfer rates, especially for "at risk" students from first generation, low-income families and students with disabilities. Academic advising, using both developmental and prescriptive approaches, gives students important information in order to make informed choices while also teaching those students who need assistance how to make informed choices. </a:t>
            </a:r>
            <a:r>
              <a:rPr lang="en-US" i="1" dirty="0">
                <a:latin typeface="Times New Roman" panose="02020603050405020304" pitchFamily="18" charset="0"/>
                <a:cs typeface="Times New Roman" panose="02020603050405020304" pitchFamily="18" charset="0"/>
              </a:rPr>
              <a:t>What Works in the Community Colleges: A Synthesis of the Literature on Best Practices</a:t>
            </a:r>
            <a:r>
              <a:rPr lang="en-US" dirty="0">
                <a:latin typeface="Times New Roman" panose="02020603050405020304" pitchFamily="18" charset="0"/>
                <a:cs typeface="Times New Roman" panose="02020603050405020304" pitchFamily="18" charset="0"/>
              </a:rPr>
              <a:t> by Bourdon and Carduzzi (2002)</a:t>
            </a:r>
          </a:p>
        </p:txBody>
      </p:sp>
      <p:sp>
        <p:nvSpPr>
          <p:cNvPr id="4" name="Slide Number Placeholder 3"/>
          <p:cNvSpPr>
            <a:spLocks noGrp="1"/>
          </p:cNvSpPr>
          <p:nvPr>
            <p:ph type="sldNum" sz="quarter" idx="10"/>
          </p:nvPr>
        </p:nvSpPr>
        <p:spPr/>
        <p:txBody>
          <a:bodyPr/>
          <a:lstStyle/>
          <a:p>
            <a:fld id="{82C30568-8513-8240-B838-EF6D2CD343DD}" type="slidenum">
              <a:rPr lang="en-US" smtClean="0"/>
              <a:t>16</a:t>
            </a:fld>
            <a:endParaRPr lang="en-US" dirty="0"/>
          </a:p>
        </p:txBody>
      </p:sp>
    </p:spTree>
    <p:extLst>
      <p:ext uri="{BB962C8B-B14F-4D97-AF65-F5344CB8AC3E}">
        <p14:creationId xmlns:p14="http://schemas.microsoft.com/office/powerpoint/2010/main" val="43250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10"/>
          </p:nvPr>
        </p:nvSpPr>
        <p:spPr/>
        <p:txBody>
          <a:bodyPr/>
          <a:lstStyle/>
          <a:p>
            <a:fld id="{82C30568-8513-8240-B838-EF6D2CD343DD}" type="slidenum">
              <a:rPr lang="en-US" smtClean="0"/>
              <a:t>17</a:t>
            </a:fld>
            <a:endParaRPr lang="en-US" dirty="0"/>
          </a:p>
        </p:txBody>
      </p:sp>
    </p:spTree>
    <p:extLst>
      <p:ext uri="{BB962C8B-B14F-4D97-AF65-F5344CB8AC3E}">
        <p14:creationId xmlns:p14="http://schemas.microsoft.com/office/powerpoint/2010/main" val="17124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US" b="0" dirty="0"/>
          </a:p>
        </p:txBody>
      </p:sp>
      <p:sp>
        <p:nvSpPr>
          <p:cNvPr id="4" name="Slide Number Placeholder 3"/>
          <p:cNvSpPr>
            <a:spLocks noGrp="1"/>
          </p:cNvSpPr>
          <p:nvPr>
            <p:ph type="sldNum" sz="quarter" idx="5"/>
          </p:nvPr>
        </p:nvSpPr>
        <p:spPr/>
        <p:txBody>
          <a:bodyPr/>
          <a:lstStyle/>
          <a:p>
            <a:pPr defTabSz="931774">
              <a:defRPr/>
            </a:pPr>
            <a:fld id="{82C30568-8513-8240-B838-EF6D2CD343DD}" type="slidenum">
              <a:rPr lang="en-US">
                <a:solidFill>
                  <a:prstClr val="black"/>
                </a:solidFill>
                <a:latin typeface="Calibri" panose="020F0502020204030204"/>
              </a:rPr>
              <a:pPr defTabSz="931774">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13747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Janet</a:t>
            </a:r>
          </a:p>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23</a:t>
            </a:fld>
            <a:endParaRPr lang="en-US" dirty="0"/>
          </a:p>
        </p:txBody>
      </p:sp>
    </p:spTree>
    <p:extLst>
      <p:ext uri="{BB962C8B-B14F-4D97-AF65-F5344CB8AC3E}">
        <p14:creationId xmlns:p14="http://schemas.microsoft.com/office/powerpoint/2010/main" val="308660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2</a:t>
            </a:fld>
            <a:endParaRPr lang="en-US" dirty="0"/>
          </a:p>
        </p:txBody>
      </p:sp>
    </p:spTree>
    <p:extLst>
      <p:ext uri="{BB962C8B-B14F-4D97-AF65-F5344CB8AC3E}">
        <p14:creationId xmlns:p14="http://schemas.microsoft.com/office/powerpoint/2010/main" val="87106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3</a:t>
            </a:fld>
            <a:endParaRPr lang="en-US" dirty="0"/>
          </a:p>
        </p:txBody>
      </p:sp>
    </p:spTree>
    <p:extLst>
      <p:ext uri="{BB962C8B-B14F-4D97-AF65-F5344CB8AC3E}">
        <p14:creationId xmlns:p14="http://schemas.microsoft.com/office/powerpoint/2010/main" val="288051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 Today, we are addressing Pillar II, but of course nothing we do should be in silos, so we will touch on other pillars as well.</a:t>
            </a:r>
          </a:p>
        </p:txBody>
      </p:sp>
      <p:sp>
        <p:nvSpPr>
          <p:cNvPr id="4" name="Slide Number Placeholder 3"/>
          <p:cNvSpPr>
            <a:spLocks noGrp="1"/>
          </p:cNvSpPr>
          <p:nvPr>
            <p:ph type="sldNum" sz="quarter" idx="5"/>
          </p:nvPr>
        </p:nvSpPr>
        <p:spPr/>
        <p:txBody>
          <a:bodyPr/>
          <a:lstStyle/>
          <a:p>
            <a:fld id="{82C30568-8513-8240-B838-EF6D2CD343DD}" type="slidenum">
              <a:rPr lang="en-US" smtClean="0"/>
              <a:t>4</a:t>
            </a:fld>
            <a:endParaRPr lang="en-US" dirty="0"/>
          </a:p>
        </p:txBody>
      </p:sp>
    </p:spTree>
    <p:extLst>
      <p:ext uri="{BB962C8B-B14F-4D97-AF65-F5344CB8AC3E}">
        <p14:creationId xmlns:p14="http://schemas.microsoft.com/office/powerpoint/2010/main" val="335710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5 minutes</a:t>
            </a:r>
          </a:p>
        </p:txBody>
      </p:sp>
      <p:sp>
        <p:nvSpPr>
          <p:cNvPr id="4" name="Slide Number Placeholder 3"/>
          <p:cNvSpPr>
            <a:spLocks noGrp="1"/>
          </p:cNvSpPr>
          <p:nvPr>
            <p:ph type="sldNum" sz="quarter" idx="10"/>
          </p:nvPr>
        </p:nvSpPr>
        <p:spPr/>
        <p:txBody>
          <a:bodyPr/>
          <a:lstStyle/>
          <a:p>
            <a:fld id="{82C30568-8513-8240-B838-EF6D2CD343DD}" type="slidenum">
              <a:rPr lang="en-US" smtClean="0"/>
              <a:t>5</a:t>
            </a:fld>
            <a:endParaRPr lang="en-US" dirty="0"/>
          </a:p>
        </p:txBody>
      </p:sp>
    </p:spTree>
    <p:extLst>
      <p:ext uri="{BB962C8B-B14F-4D97-AF65-F5344CB8AC3E}">
        <p14:creationId xmlns:p14="http://schemas.microsoft.com/office/powerpoint/2010/main" val="254264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p>
        </p:txBody>
      </p:sp>
      <p:sp>
        <p:nvSpPr>
          <p:cNvPr id="4" name="Slide Number Placeholder 3"/>
          <p:cNvSpPr>
            <a:spLocks noGrp="1"/>
          </p:cNvSpPr>
          <p:nvPr>
            <p:ph type="sldNum" sz="quarter" idx="10"/>
          </p:nvPr>
        </p:nvSpPr>
        <p:spPr/>
        <p:txBody>
          <a:bodyPr/>
          <a:lstStyle/>
          <a:p>
            <a:fld id="{82C30568-8513-8240-B838-EF6D2CD343DD}" type="slidenum">
              <a:rPr lang="en-US" smtClean="0"/>
              <a:t>6</a:t>
            </a:fld>
            <a:endParaRPr lang="en-US" dirty="0"/>
          </a:p>
        </p:txBody>
      </p:sp>
    </p:spTree>
    <p:extLst>
      <p:ext uri="{BB962C8B-B14F-4D97-AF65-F5344CB8AC3E}">
        <p14:creationId xmlns:p14="http://schemas.microsoft.com/office/powerpoint/2010/main" val="129825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7</a:t>
            </a:fld>
            <a:endParaRPr lang="en-US" dirty="0"/>
          </a:p>
        </p:txBody>
      </p:sp>
    </p:spTree>
    <p:extLst>
      <p:ext uri="{BB962C8B-B14F-4D97-AF65-F5344CB8AC3E}">
        <p14:creationId xmlns:p14="http://schemas.microsoft.com/office/powerpoint/2010/main" val="345130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8</a:t>
            </a:fld>
            <a:endParaRPr lang="en-US" dirty="0"/>
          </a:p>
        </p:txBody>
      </p:sp>
    </p:spTree>
    <p:extLst>
      <p:ext uri="{BB962C8B-B14F-4D97-AF65-F5344CB8AC3E}">
        <p14:creationId xmlns:p14="http://schemas.microsoft.com/office/powerpoint/2010/main" val="1933030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Janet</a:t>
            </a:r>
          </a:p>
        </p:txBody>
      </p:sp>
      <p:sp>
        <p:nvSpPr>
          <p:cNvPr id="4" name="Slide Number Placeholder 3"/>
          <p:cNvSpPr>
            <a:spLocks noGrp="1"/>
          </p:cNvSpPr>
          <p:nvPr>
            <p:ph type="sldNum" sz="quarter" idx="5"/>
          </p:nvPr>
        </p:nvSpPr>
        <p:spPr/>
        <p:txBody>
          <a:bodyPr/>
          <a:lstStyle/>
          <a:p>
            <a:fld id="{82C30568-8513-8240-B838-EF6D2CD343DD}" type="slidenum">
              <a:rPr lang="en-US" smtClean="0"/>
              <a:t>9</a:t>
            </a:fld>
            <a:endParaRPr lang="en-US" dirty="0"/>
          </a:p>
        </p:txBody>
      </p:sp>
    </p:spTree>
    <p:extLst>
      <p:ext uri="{BB962C8B-B14F-4D97-AF65-F5344CB8AC3E}">
        <p14:creationId xmlns:p14="http://schemas.microsoft.com/office/powerpoint/2010/main" val="173345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10/14/2019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10/14/2019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10/14/2019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dfs.semanticscholar.org/909d/94498abfe9d8606994c319509f43ac6b06fa.pdf?_ga=2.264020940.1746833798.1553632938-1415424856.1553632938" TargetMode="External"/><Relationship Id="rId2" Type="http://schemas.openxmlformats.org/officeDocument/2006/relationships/hyperlink" Target="https://ies.ed.gov/ncee/wwc/Docs/PracticeGuide/wwc_dev_ed_112916.pdf" TargetMode="External"/><Relationship Id="rId1" Type="http://schemas.openxmlformats.org/officeDocument/2006/relationships/slideLayout" Target="../slideLayouts/slideLayout2.xml"/><Relationship Id="rId4" Type="http://schemas.openxmlformats.org/officeDocument/2006/relationships/hyperlink" Target="https://ies.ed.gov/ncee/wwc/"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tinyurl.com/yyk4bv9p" TargetMode="External"/><Relationship Id="rId3" Type="http://schemas.openxmlformats.org/officeDocument/2006/relationships/hyperlink" Target="https://tinyurl.com/y5u93yxl" TargetMode="External"/><Relationship Id="rId7" Type="http://schemas.openxmlformats.org/officeDocument/2006/relationships/hyperlink" Target="https://tinyurl.com/y4fv5zg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visionresourcecenter.cccco.edu/" TargetMode="External"/><Relationship Id="rId5" Type="http://schemas.openxmlformats.org/officeDocument/2006/relationships/hyperlink" Target="https://tinyurl.com/y4ay7xye" TargetMode="External"/><Relationship Id="rId4" Type="http://schemas.openxmlformats.org/officeDocument/2006/relationships/hyperlink" Target="https://tinyurl.com/y3ovco7w"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tatic1.squarespace.com/static/5a565796692ebefb3ec5526e/t/5cb7ae6fe4966bc66ec8cb00/1555541615675/AA+19-19++AB705+GSP+Guidance+and+Adoption+Plan+Instruction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5" y="1391787"/>
            <a:ext cx="11145255" cy="2137211"/>
          </a:xfrm>
        </p:spPr>
        <p:txBody>
          <a:bodyPr anchor="ctr">
            <a:noAutofit/>
          </a:bodyPr>
          <a:lstStyle/>
          <a:p>
            <a:r>
              <a:rPr lang="en-US" sz="4000" b="1" dirty="0">
                <a:latin typeface="Times New Roman" panose="02020603050405020304" pitchFamily="18" charset="0"/>
                <a:cs typeface="Times New Roman" panose="02020603050405020304" pitchFamily="18" charset="0"/>
              </a:rPr>
              <a:t>Guided Self Placement and Onboarding: Understanding Pillar 2</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01445" y="3528998"/>
            <a:ext cx="11145255" cy="3070232"/>
          </a:xfrm>
        </p:spPr>
        <p:txBody>
          <a:bodyPr>
            <a:normAutofit/>
          </a:bodyPr>
          <a:lstStyle/>
          <a:p>
            <a:pPr algn="l"/>
            <a:r>
              <a:rPr lang="en-US">
                <a:latin typeface="Times New Roman" panose="02020603050405020304" pitchFamily="18" charset="0"/>
                <a:cs typeface="Times New Roman" panose="02020603050405020304" pitchFamily="18" charset="0"/>
              </a:rPr>
              <a:t>Presenter Names</a:t>
            </a:r>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r>
              <a:rPr lang="en-US" sz="2000" dirty="0">
                <a:solidFill>
                  <a:srgbClr val="FF0000"/>
                </a:solidFill>
                <a:latin typeface="Times New Roman" panose="02020603050405020304" pitchFamily="18" charset="0"/>
                <a:ea typeface="Times New Roman" charset="0"/>
                <a:cs typeface="Times New Roman" panose="02020603050405020304" pitchFamily="18" charset="0"/>
              </a:rPr>
              <a:t>ASCCC Guided Pathways Regional Meetings</a:t>
            </a:r>
          </a:p>
          <a:p>
            <a:r>
              <a:rPr lang="en-US" sz="2000" dirty="0">
                <a:solidFill>
                  <a:srgbClr val="FF0000"/>
                </a:solidFill>
                <a:latin typeface="Times New Roman" panose="02020603050405020304" pitchFamily="18" charset="0"/>
                <a:ea typeface="Times New Roman" charset="0"/>
                <a:cs typeface="Times New Roman" panose="02020603050405020304" pitchFamily="18" charset="0"/>
              </a:rPr>
              <a:t> Fall 2019, 10:30-3:00</a:t>
            </a:r>
          </a:p>
        </p:txBody>
      </p:sp>
      <p:pic>
        <p:nvPicPr>
          <p:cNvPr id="7" name="Google Shape;179;p25">
            <a:extLst>
              <a:ext uri="{FF2B5EF4-FFF2-40B4-BE49-F238E27FC236}">
                <a16:creationId xmlns:a16="http://schemas.microsoft.com/office/drawing/2014/main" id="{997FD375-3642-6944-8E41-7F745599B649}"/>
              </a:ext>
            </a:extLst>
          </p:cNvPr>
          <p:cNvPicPr preferRelativeResize="0"/>
          <p:nvPr/>
        </p:nvPicPr>
        <p:blipFill rotWithShape="1">
          <a:blip r:embed="rId3">
            <a:alphaModFix/>
          </a:blip>
          <a:srcRect/>
          <a:stretch/>
        </p:blipFill>
        <p:spPr>
          <a:xfrm>
            <a:off x="1828785" y="564687"/>
            <a:ext cx="3577450" cy="827100"/>
          </a:xfrm>
          <a:prstGeom prst="rect">
            <a:avLst/>
          </a:prstGeom>
          <a:noFill/>
          <a:ln>
            <a:noFill/>
          </a:ln>
        </p:spPr>
      </p:pic>
      <p:pic>
        <p:nvPicPr>
          <p:cNvPr id="4" name="Picture 3">
            <a:extLst>
              <a:ext uri="{FF2B5EF4-FFF2-40B4-BE49-F238E27FC236}">
                <a16:creationId xmlns:a16="http://schemas.microsoft.com/office/drawing/2014/main" id="{B89F49E1-050C-E849-B5E1-495E79CEC516}"/>
              </a:ext>
            </a:extLst>
          </p:cNvPr>
          <p:cNvPicPr>
            <a:picLocks noChangeAspect="1"/>
          </p:cNvPicPr>
          <p:nvPr/>
        </p:nvPicPr>
        <p:blipFill>
          <a:blip r:embed="rId4"/>
          <a:stretch>
            <a:fillRect/>
          </a:stretch>
        </p:blipFill>
        <p:spPr>
          <a:xfrm rot="19218856">
            <a:off x="8669950" y="3889682"/>
            <a:ext cx="3011812" cy="1853423"/>
          </a:xfrm>
          <a:prstGeom prst="rect">
            <a:avLst/>
          </a:prstGeom>
        </p:spPr>
      </p:pic>
      <p:pic>
        <p:nvPicPr>
          <p:cNvPr id="11" name="Picture 10">
            <a:extLst>
              <a:ext uri="{FF2B5EF4-FFF2-40B4-BE49-F238E27FC236}">
                <a16:creationId xmlns:a16="http://schemas.microsoft.com/office/drawing/2014/main" id="{56E05425-AB55-5240-869F-563DB2AEBAC5}"/>
              </a:ext>
            </a:extLst>
          </p:cNvPr>
          <p:cNvPicPr>
            <a:picLocks noChangeAspect="1"/>
          </p:cNvPicPr>
          <p:nvPr/>
        </p:nvPicPr>
        <p:blipFill>
          <a:blip r:embed="rId5"/>
          <a:stretch>
            <a:fillRect/>
          </a:stretch>
        </p:blipFill>
        <p:spPr>
          <a:xfrm>
            <a:off x="7148878" y="477594"/>
            <a:ext cx="2552637" cy="1063599"/>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Additional Data Consideration</a:t>
            </a:r>
          </a:p>
        </p:txBody>
      </p:sp>
      <p:sp>
        <p:nvSpPr>
          <p:cNvPr id="3" name="Content Placeholder 2"/>
          <p:cNvSpPr>
            <a:spLocks noGrp="1"/>
          </p:cNvSpPr>
          <p:nvPr>
            <p:ph idx="1"/>
          </p:nvPr>
        </p:nvSpPr>
        <p:spPr>
          <a:xfrm>
            <a:off x="683964" y="1990878"/>
            <a:ext cx="10515600" cy="4351338"/>
          </a:xfrm>
        </p:spPr>
        <p:txBody>
          <a:bodyPr/>
          <a:lstStyle/>
          <a:p>
            <a:pPr marL="0" indent="0" algn="ctr">
              <a:buNone/>
            </a:pPr>
            <a:r>
              <a:rPr lang="en-US" dirty="0">
                <a:latin typeface="Times New Roman" panose="02020603050405020304" pitchFamily="18" charset="0"/>
                <a:cs typeface="Times New Roman" panose="02020603050405020304" pitchFamily="18" charset="0"/>
              </a:rPr>
              <a:t>Scales of Justice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Are we trading more students through transfer for wider equity gaps and more failures?</a:t>
            </a:r>
          </a:p>
          <a:p>
            <a:r>
              <a:rPr lang="en-US" dirty="0">
                <a:latin typeface="Times New Roman" panose="02020603050405020304" pitchFamily="18" charset="0"/>
                <a:cs typeface="Times New Roman" panose="02020603050405020304" pitchFamily="18" charset="0"/>
              </a:rPr>
              <a:t>How can we tip the scales to optimize student success?</a:t>
            </a:r>
          </a:p>
        </p:txBody>
      </p:sp>
      <p:pic>
        <p:nvPicPr>
          <p:cNvPr id="3075" name="Picture 3" descr="C:\Users\Janet\AppData\Local\Microsoft\Windows\INetCache\IE\GFMEUCHL\120px-Balance_ico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2584089"/>
            <a:ext cx="114300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02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571" y="202178"/>
            <a:ext cx="9059539" cy="6230219"/>
          </a:xfrm>
          <a:prstGeom prst="rect">
            <a:avLst/>
          </a:prstGeom>
        </p:spPr>
      </p:pic>
    </p:spTree>
    <p:extLst>
      <p:ext uri="{BB962C8B-B14F-4D97-AF65-F5344CB8AC3E}">
        <p14:creationId xmlns:p14="http://schemas.microsoft.com/office/powerpoint/2010/main" val="183868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93" y="256732"/>
            <a:ext cx="9231013" cy="6344535"/>
          </a:xfrm>
          <a:prstGeom prst="rect">
            <a:avLst/>
          </a:prstGeom>
        </p:spPr>
      </p:pic>
    </p:spTree>
    <p:extLst>
      <p:ext uri="{BB962C8B-B14F-4D97-AF65-F5344CB8AC3E}">
        <p14:creationId xmlns:p14="http://schemas.microsoft.com/office/powerpoint/2010/main" val="105891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546" y="185285"/>
            <a:ext cx="9192908" cy="6487430"/>
          </a:xfrm>
          <a:prstGeom prst="rect">
            <a:avLst/>
          </a:prstGeom>
        </p:spPr>
      </p:pic>
    </p:spTree>
    <p:extLst>
      <p:ext uri="{BB962C8B-B14F-4D97-AF65-F5344CB8AC3E}">
        <p14:creationId xmlns:p14="http://schemas.microsoft.com/office/powerpoint/2010/main" val="269445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b="16026"/>
          <a:stretch/>
        </p:blipFill>
        <p:spPr>
          <a:xfrm>
            <a:off x="589087" y="0"/>
            <a:ext cx="10966523" cy="2996588"/>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87" y="2996588"/>
            <a:ext cx="10933842" cy="3536414"/>
          </a:xfrm>
          <a:prstGeom prst="rect">
            <a:avLst/>
          </a:prstGeom>
        </p:spPr>
      </p:pic>
    </p:spTree>
    <p:extLst>
      <p:ext uri="{BB962C8B-B14F-4D97-AF65-F5344CB8AC3E}">
        <p14:creationId xmlns:p14="http://schemas.microsoft.com/office/powerpoint/2010/main" val="1592254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5" y="1391787"/>
            <a:ext cx="11145255" cy="2137211"/>
          </a:xfrm>
        </p:spPr>
        <p:txBody>
          <a:bodyPr anchor="ctr">
            <a:noAutofit/>
          </a:bodyPr>
          <a:lstStyle/>
          <a:p>
            <a:pPr>
              <a:buClr>
                <a:srgbClr val="FF0000"/>
              </a:buClr>
            </a:pPr>
            <a:r>
              <a:rPr lang="en-US" sz="4000" dirty="0">
                <a:latin typeface="Times New Roman" panose="02020603050405020304" pitchFamily="18" charset="0"/>
                <a:cs typeface="Times New Roman" panose="02020603050405020304" pitchFamily="18" charset="0"/>
              </a:rPr>
              <a:t>Nation-wide Studies on GSP or Onboarding</a:t>
            </a:r>
          </a:p>
        </p:txBody>
      </p:sp>
      <p:sp>
        <p:nvSpPr>
          <p:cNvPr id="3" name="Subtitle 2"/>
          <p:cNvSpPr>
            <a:spLocks noGrp="1"/>
          </p:cNvSpPr>
          <p:nvPr>
            <p:ph type="subTitle" idx="1"/>
          </p:nvPr>
        </p:nvSpPr>
        <p:spPr>
          <a:xfrm>
            <a:off x="501445" y="3621944"/>
            <a:ext cx="11145255" cy="2977286"/>
          </a:xfrm>
        </p:spPr>
        <p:txBody>
          <a:bodyPr>
            <a:normAutofit/>
          </a:bodyPr>
          <a:lstStyle/>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p:txBody>
      </p:sp>
      <p:pic>
        <p:nvPicPr>
          <p:cNvPr id="8" name="Picture 7">
            <a:extLst>
              <a:ext uri="{FF2B5EF4-FFF2-40B4-BE49-F238E27FC236}">
                <a16:creationId xmlns:a16="http://schemas.microsoft.com/office/drawing/2014/main" id="{608C6B51-6ABE-6440-8C66-B3E4DD76DE9C}"/>
              </a:ext>
            </a:extLst>
          </p:cNvPr>
          <p:cNvPicPr>
            <a:picLocks noChangeAspect="1"/>
          </p:cNvPicPr>
          <p:nvPr/>
        </p:nvPicPr>
        <p:blipFill>
          <a:blip r:embed="rId3"/>
          <a:stretch>
            <a:fillRect/>
          </a:stretch>
        </p:blipFill>
        <p:spPr>
          <a:xfrm>
            <a:off x="4979115" y="644657"/>
            <a:ext cx="2552637" cy="1063599"/>
          </a:xfrm>
          <a:prstGeom prst="rect">
            <a:avLst/>
          </a:prstGeom>
        </p:spPr>
      </p:pic>
    </p:spTree>
    <p:extLst>
      <p:ext uri="{BB962C8B-B14F-4D97-AF65-F5344CB8AC3E}">
        <p14:creationId xmlns:p14="http://schemas.microsoft.com/office/powerpoint/2010/main" val="401772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a:xfrm>
            <a:off x="110169" y="365125"/>
            <a:ext cx="11964317" cy="1325563"/>
          </a:xfrm>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Nation-wide Research Results –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Self Agency</a:t>
            </a:r>
          </a:p>
        </p:txBody>
      </p:sp>
      <p:sp>
        <p:nvSpPr>
          <p:cNvPr id="5" name="Text Placeholder 4"/>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Higher Education is not done TO YOU but a Choice YOU MAKE</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sz="half" idx="2"/>
          </p:nvPr>
        </p:nvSpPr>
        <p:spPr/>
        <p:txBody>
          <a:bodyPr>
            <a:noAutofit/>
          </a:bodyPr>
          <a:lstStyle/>
          <a:p>
            <a:pPr marL="0" indent="0">
              <a:buClr>
                <a:srgbClr val="7030A0"/>
              </a:buClr>
              <a:buNone/>
            </a:pPr>
            <a:r>
              <a:rPr lang="en-US" sz="2600" dirty="0">
                <a:latin typeface="Times New Roman" panose="02020603050405020304" pitchFamily="18" charset="0"/>
                <a:cs typeface="Times New Roman" panose="02020603050405020304" pitchFamily="18" charset="0"/>
              </a:rPr>
              <a:t>Nationally GSP is recognized as a </a:t>
            </a:r>
            <a:r>
              <a:rPr lang="en-US" sz="2600" b="1" dirty="0">
                <a:solidFill>
                  <a:schemeClr val="accent1"/>
                </a:solidFill>
                <a:latin typeface="Times New Roman" panose="02020603050405020304" pitchFamily="18" charset="0"/>
                <a:cs typeface="Times New Roman" panose="02020603050405020304" pitchFamily="18" charset="0"/>
              </a:rPr>
              <a:t>High Impact Practice </a:t>
            </a:r>
            <a:r>
              <a:rPr lang="en-US" sz="2600" dirty="0">
                <a:latin typeface="Times New Roman" panose="02020603050405020304" pitchFamily="18" charset="0"/>
                <a:cs typeface="Times New Roman" panose="02020603050405020304" pitchFamily="18" charset="0"/>
              </a:rPr>
              <a:t>because it:</a:t>
            </a:r>
          </a:p>
          <a:p>
            <a:pPr>
              <a:buClr>
                <a:srgbClr val="7030A0"/>
              </a:buClr>
            </a:pPr>
            <a:r>
              <a:rPr lang="en-US" sz="2600" dirty="0">
                <a:latin typeface="Times New Roman" panose="02020603050405020304" pitchFamily="18" charset="0"/>
                <a:cs typeface="Times New Roman" panose="02020603050405020304" pitchFamily="18" charset="0"/>
              </a:rPr>
              <a:t>transforms student services and support into approaches that provide students the locus </a:t>
            </a:r>
            <a:r>
              <a:rPr lang="en-US" sz="1400" dirty="0">
                <a:latin typeface="Times New Roman" panose="02020603050405020304" pitchFamily="18" charset="0"/>
                <a:cs typeface="Times New Roman" panose="02020603050405020304" pitchFamily="18" charset="0"/>
              </a:rPr>
              <a:t>(Kuh &amp; Chickering 2005; Schunk &amp; Zimmerman, 2006; Shushok &amp; Hulme, 2006; Toth, 2019; Weiner, 2000). </a:t>
            </a:r>
          </a:p>
          <a:p>
            <a:pPr>
              <a:buClr>
                <a:srgbClr val="7030A0"/>
              </a:buClr>
            </a:pPr>
            <a:r>
              <a:rPr lang="en-US" sz="2600" dirty="0">
                <a:latin typeface="Times New Roman" panose="02020603050405020304" pitchFamily="18" charset="0"/>
                <a:cs typeface="Times New Roman" panose="02020603050405020304" pitchFamily="18" charset="0"/>
              </a:rPr>
              <a:t>increases academic success, retention, graduation, and transfer rates </a:t>
            </a:r>
            <a:r>
              <a:rPr lang="en-US" sz="1600" i="1" dirty="0">
                <a:latin typeface="Times New Roman" panose="02020603050405020304" pitchFamily="18" charset="0"/>
                <a:cs typeface="Times New Roman" panose="02020603050405020304" pitchFamily="18" charset="0"/>
              </a:rPr>
              <a:t>What Works in the Community Colleges: A Synthesis of the Literature on Best Practices</a:t>
            </a:r>
            <a:r>
              <a:rPr lang="en-US" sz="1600" dirty="0">
                <a:latin typeface="Times New Roman" panose="02020603050405020304" pitchFamily="18" charset="0"/>
                <a:cs typeface="Times New Roman" panose="02020603050405020304" pitchFamily="18" charset="0"/>
              </a:rPr>
              <a:t> by Bourdon and Carduzzi (2002)</a:t>
            </a:r>
          </a:p>
          <a:p>
            <a:pPr marL="0" indent="0">
              <a:buClr>
                <a:srgbClr val="7030A0"/>
              </a:buClr>
              <a:buNone/>
            </a:pPr>
            <a:endParaRPr lang="en-US" sz="2600"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3"/>
          </p:nvPr>
        </p:nvSpPr>
        <p:spPr>
          <a:xfrm>
            <a:off x="6172200" y="1681163"/>
            <a:ext cx="5183188" cy="456109"/>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The focus</a:t>
            </a:r>
          </a:p>
        </p:txBody>
      </p:sp>
      <p:sp>
        <p:nvSpPr>
          <p:cNvPr id="7" name="Content Placeholder 6"/>
          <p:cNvSpPr>
            <a:spLocks noGrp="1"/>
          </p:cNvSpPr>
          <p:nvPr>
            <p:ph sz="quarter" idx="4"/>
          </p:nvPr>
        </p:nvSpPr>
        <p:spPr>
          <a:xfrm>
            <a:off x="6249318" y="2137272"/>
            <a:ext cx="5183188" cy="3684588"/>
          </a:xfrm>
        </p:spPr>
        <p:txBody>
          <a:bodyPr>
            <a:normAutofit fontScale="92500"/>
          </a:bodyPr>
          <a:lstStyle/>
          <a:p>
            <a:pPr>
              <a:lnSpc>
                <a:spcPct val="100000"/>
              </a:lnSpc>
              <a:spcBef>
                <a:spcPts val="0"/>
              </a:spcBef>
              <a:buClr>
                <a:srgbClr val="7030A0"/>
              </a:buClr>
            </a:pPr>
            <a:r>
              <a:rPr lang="en-US" dirty="0">
                <a:latin typeface="Times New Roman" panose="02020603050405020304" pitchFamily="18" charset="0"/>
                <a:cs typeface="Times New Roman" panose="02020603050405020304" pitchFamily="18" charset="0"/>
              </a:rPr>
              <a:t>Adequate information (full disclosure) about programs and courses</a:t>
            </a:r>
          </a:p>
          <a:p>
            <a:pPr>
              <a:lnSpc>
                <a:spcPct val="100000"/>
              </a:lnSpc>
              <a:spcBef>
                <a:spcPts val="0"/>
              </a:spcBef>
              <a:buClr>
                <a:srgbClr val="7030A0"/>
              </a:buClr>
            </a:pPr>
            <a:r>
              <a:rPr lang="en-US" dirty="0">
                <a:latin typeface="Times New Roman" panose="02020603050405020304" pitchFamily="18" charset="0"/>
                <a:cs typeface="Times New Roman" panose="02020603050405020304" pitchFamily="18" charset="0"/>
              </a:rPr>
              <a:t>Agency </a:t>
            </a:r>
          </a:p>
          <a:p>
            <a:pPr>
              <a:lnSpc>
                <a:spcPct val="100000"/>
              </a:lnSpc>
              <a:spcBef>
                <a:spcPts val="0"/>
              </a:spcBef>
              <a:buClr>
                <a:srgbClr val="7030A0"/>
              </a:buClr>
            </a:pPr>
            <a:r>
              <a:rPr lang="en-US" dirty="0">
                <a:latin typeface="Times New Roman" panose="02020603050405020304" pitchFamily="18" charset="0"/>
                <a:cs typeface="Times New Roman" panose="02020603050405020304" pitchFamily="18" charset="0"/>
              </a:rPr>
              <a:t>Choice</a:t>
            </a:r>
          </a:p>
          <a:p>
            <a:pPr>
              <a:lnSpc>
                <a:spcPct val="100000"/>
              </a:lnSpc>
              <a:spcBef>
                <a:spcPts val="0"/>
              </a:spcBef>
              <a:buClr>
                <a:srgbClr val="7030A0"/>
              </a:buClr>
            </a:pPr>
            <a:r>
              <a:rPr lang="en-US" dirty="0">
                <a:latin typeface="Times New Roman" panose="02020603050405020304" pitchFamily="18" charset="0"/>
                <a:cs typeface="Times New Roman" panose="02020603050405020304" pitchFamily="18" charset="0"/>
              </a:rPr>
              <a:t>Trust that students will make appropriate placement choices </a:t>
            </a:r>
          </a:p>
          <a:p>
            <a:pPr marL="0" indent="0">
              <a:buClr>
                <a:srgbClr val="7030A0"/>
              </a:buClr>
              <a:buNone/>
            </a:pPr>
            <a:r>
              <a:rPr lang="en-US" sz="1900" dirty="0">
                <a:latin typeface="Times New Roman" panose="02020603050405020304" pitchFamily="18" charset="0"/>
                <a:cs typeface="Times New Roman" panose="02020603050405020304" pitchFamily="18" charset="0"/>
              </a:rPr>
              <a:t>(Royer &amp; Gilles, 1998; 2003). Washington University</a:t>
            </a:r>
          </a:p>
          <a:p>
            <a:pPr marL="0" indent="0">
              <a:buClr>
                <a:srgbClr val="7030A0"/>
              </a:buClr>
              <a:buNone/>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76369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Nation-wide Research Results –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Self Agency</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838200" y="1825625"/>
            <a:ext cx="10515600" cy="4724804"/>
          </a:xfrm>
        </p:spPr>
        <p:txBody>
          <a:bodyPr>
            <a:noAutofit/>
          </a:bodyPr>
          <a:lstStyle/>
          <a:p>
            <a:pPr marL="0" indent="0">
              <a:buClr>
                <a:srgbClr val="7030A0"/>
              </a:buClr>
              <a:buNone/>
            </a:pPr>
            <a:endParaRPr lang="en-US" sz="2400" dirty="0">
              <a:latin typeface="Times New Roman" panose="02020603050405020304" pitchFamily="18" charset="0"/>
              <a:cs typeface="Times New Roman" panose="02020603050405020304" pitchFamily="18" charset="0"/>
            </a:endParaRPr>
          </a:p>
          <a:p>
            <a:pPr marL="0" indent="0">
              <a:buClr>
                <a:srgbClr val="7030A0"/>
              </a:buClr>
              <a:buNone/>
            </a:pPr>
            <a:r>
              <a:rPr lang="en-US" dirty="0">
                <a:latin typeface="Times New Roman" panose="02020603050405020304" pitchFamily="18" charset="0"/>
                <a:cs typeface="Times New Roman" panose="02020603050405020304" pitchFamily="18" charset="0"/>
              </a:rPr>
              <a:t>Toth (2019) warns that colleges should not seek a “tool” because:</a:t>
            </a:r>
          </a:p>
          <a:p>
            <a:pPr marL="0" indent="0">
              <a:buClr>
                <a:srgbClr val="7030A0"/>
              </a:buClr>
              <a:buNone/>
            </a:pPr>
            <a:endParaRPr lang="en-US" sz="2400" dirty="0">
              <a:latin typeface="Times New Roman" panose="02020603050405020304" pitchFamily="18" charset="0"/>
              <a:cs typeface="Times New Roman" panose="02020603050405020304" pitchFamily="18" charset="0"/>
            </a:endParaRPr>
          </a:p>
          <a:p>
            <a:pPr marL="0" indent="0">
              <a:buClr>
                <a:srgbClr val="7030A0"/>
              </a:buClr>
              <a:buNone/>
            </a:pPr>
            <a:r>
              <a:rPr lang="en-US" sz="24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“DSP is not a single procedure, product, or algorithm, but rather a set of </a:t>
            </a:r>
            <a:r>
              <a:rPr lang="en-US" dirty="0">
                <a:solidFill>
                  <a:schemeClr val="accent1">
                    <a:lumMod val="75000"/>
                  </a:schemeClr>
                </a:solidFill>
                <a:latin typeface="Times New Roman" panose="02020603050405020304" pitchFamily="18" charset="0"/>
                <a:cs typeface="Times New Roman" panose="02020603050405020304" pitchFamily="18" charset="0"/>
              </a:rPr>
              <a:t>principles</a:t>
            </a:r>
            <a:r>
              <a:rPr lang="en-US" dirty="0">
                <a:solidFill>
                  <a:schemeClr val="accent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grounded in student choice that can be implemented in a variety of ways with varying consequences in local contexts. </a:t>
            </a:r>
          </a:p>
          <a:p>
            <a:pPr marL="0" indent="0">
              <a:buClr>
                <a:srgbClr val="7030A0"/>
              </a:buClr>
              <a:buNone/>
            </a:pPr>
            <a:r>
              <a:rPr lang="en-US" dirty="0">
                <a:latin typeface="Times New Roman" panose="02020603050405020304" pitchFamily="18" charset="0"/>
                <a:cs typeface="Times New Roman" panose="02020603050405020304" pitchFamily="18" charset="0"/>
              </a:rPr>
              <a:t>Those implementations often evolve over time as student bodies and curricula change and as new technologies and theoretical insights emerge.”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38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Discussion with Q and A</a:t>
            </a:r>
          </a:p>
        </p:txBody>
      </p:sp>
      <p:pic>
        <p:nvPicPr>
          <p:cNvPr id="3" name="Picture 2">
            <a:extLst>
              <a:ext uri="{FF2B5EF4-FFF2-40B4-BE49-F238E27FC236}">
                <a16:creationId xmlns:a16="http://schemas.microsoft.com/office/drawing/2014/main" id="{8FA754ED-6A1A-6749-87B8-237472228DA4}"/>
              </a:ext>
            </a:extLst>
          </p:cNvPr>
          <p:cNvPicPr>
            <a:picLocks noChangeAspect="1"/>
          </p:cNvPicPr>
          <p:nvPr/>
        </p:nvPicPr>
        <p:blipFill>
          <a:blip r:embed="rId2"/>
          <a:stretch>
            <a:fillRect/>
          </a:stretch>
        </p:blipFill>
        <p:spPr>
          <a:xfrm>
            <a:off x="5362413" y="1937426"/>
            <a:ext cx="5328970" cy="2984223"/>
          </a:xfrm>
          <a:prstGeom prst="rect">
            <a:avLst/>
          </a:prstGeom>
        </p:spPr>
      </p:pic>
    </p:spTree>
    <p:extLst>
      <p:ext uri="{BB962C8B-B14F-4D97-AF65-F5344CB8AC3E}">
        <p14:creationId xmlns:p14="http://schemas.microsoft.com/office/powerpoint/2010/main" val="910893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Glendale College Process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4869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690688"/>
            <a:ext cx="10515600" cy="4481512"/>
          </a:xfrm>
        </p:spPr>
        <p:txBody>
          <a:bodyPr>
            <a:normAutofit fontScale="92500" lnSpcReduction="10000"/>
          </a:bodyPr>
          <a:lstStyle/>
          <a:p>
            <a:pPr>
              <a:buClr>
                <a:srgbClr val="FF0000"/>
              </a:buClr>
            </a:pPr>
            <a:r>
              <a:rPr lang="en-US" sz="3200" dirty="0">
                <a:latin typeface="Times New Roman" panose="02020603050405020304" pitchFamily="18" charset="0"/>
                <a:cs typeface="Times New Roman" panose="02020603050405020304" pitchFamily="18" charset="0"/>
              </a:rPr>
              <a:t>Initial thoughts…</a:t>
            </a:r>
          </a:p>
          <a:p>
            <a:pPr>
              <a:buClr>
                <a:srgbClr val="FF0000"/>
              </a:buClr>
            </a:pPr>
            <a:r>
              <a:rPr lang="en-US" sz="3200" dirty="0">
                <a:latin typeface="Times New Roman" panose="02020603050405020304" pitchFamily="18" charset="0"/>
                <a:cs typeface="Times New Roman" panose="02020603050405020304" pitchFamily="18" charset="0"/>
              </a:rPr>
              <a:t>What is permitted?</a:t>
            </a:r>
          </a:p>
          <a:p>
            <a:pPr>
              <a:buClr>
                <a:srgbClr val="FF0000"/>
              </a:buClr>
            </a:pPr>
            <a:r>
              <a:rPr lang="en-US" sz="3200" dirty="0">
                <a:latin typeface="Times New Roman" panose="02020603050405020304" pitchFamily="18" charset="0"/>
                <a:cs typeface="Times New Roman" panose="02020603050405020304" pitchFamily="18" charset="0"/>
              </a:rPr>
              <a:t>Guided Placement, Self Placement, and Student Onboarding defined</a:t>
            </a:r>
          </a:p>
          <a:p>
            <a:pPr>
              <a:buClr>
                <a:srgbClr val="FF0000"/>
              </a:buClr>
            </a:pPr>
            <a:r>
              <a:rPr lang="en-US" sz="3200" dirty="0">
                <a:latin typeface="Times New Roman" panose="02020603050405020304" pitchFamily="18" charset="0"/>
                <a:cs typeface="Times New Roman" panose="02020603050405020304" pitchFamily="18" charset="0"/>
              </a:rPr>
              <a:t>Nationwide Research Results – Self Agency</a:t>
            </a:r>
          </a:p>
          <a:p>
            <a:pPr>
              <a:buClr>
                <a:srgbClr val="FF0000"/>
              </a:buClr>
            </a:pPr>
            <a:r>
              <a:rPr lang="en-US" sz="3200" dirty="0">
                <a:latin typeface="Times New Roman" panose="02020603050405020304" pitchFamily="18" charset="0"/>
                <a:cs typeface="Times New Roman" panose="02020603050405020304" pitchFamily="18" charset="0"/>
              </a:rPr>
              <a:t>Current Issues and Concerns</a:t>
            </a:r>
          </a:p>
          <a:p>
            <a:pPr>
              <a:buClr>
                <a:srgbClr val="FF0000"/>
              </a:buClr>
            </a:pPr>
            <a:r>
              <a:rPr lang="en-US" sz="3200" dirty="0">
                <a:latin typeface="Times New Roman" panose="02020603050405020304" pitchFamily="18" charset="0"/>
                <a:cs typeface="Times New Roman" panose="02020603050405020304" pitchFamily="18" charset="0"/>
              </a:rPr>
              <a:t>Important Onboarding components</a:t>
            </a:r>
          </a:p>
          <a:p>
            <a:pPr>
              <a:buClr>
                <a:srgbClr val="FF0000"/>
              </a:buClr>
            </a:pPr>
            <a:r>
              <a:rPr lang="en-US" sz="3200" dirty="0">
                <a:latin typeface="Times New Roman" panose="02020603050405020304" pitchFamily="18" charset="0"/>
                <a:cs typeface="Times New Roman" panose="02020603050405020304" pitchFamily="18" charset="0"/>
              </a:rPr>
              <a:t>Developing GSP or Onboarding at Your College</a:t>
            </a:r>
          </a:p>
          <a:p>
            <a:pPr>
              <a:buClr>
                <a:srgbClr val="FF0000"/>
              </a:buClr>
            </a:pPr>
            <a:r>
              <a:rPr lang="en-US" sz="3200" dirty="0">
                <a:latin typeface="Times New Roman" panose="02020603050405020304" pitchFamily="18" charset="0"/>
                <a:cs typeface="Times New Roman" panose="02020603050405020304" pitchFamily="18" charset="0"/>
              </a:rPr>
              <a:t>Resources</a:t>
            </a:r>
          </a:p>
          <a:p>
            <a:pPr>
              <a:buClr>
                <a:srgbClr val="FF0000"/>
              </a:buClr>
            </a:pPr>
            <a:endParaRPr lang="en-US" sz="3200" dirty="0">
              <a:latin typeface="Times New Roman" panose="02020603050405020304" pitchFamily="18" charset="0"/>
              <a:cs typeface="Times New Roman" panose="02020603050405020304" pitchFamily="18" charset="0"/>
            </a:endParaRPr>
          </a:p>
          <a:p>
            <a:pPr marL="0" indent="0">
              <a:buClr>
                <a:srgbClr val="FF0000"/>
              </a:buClr>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16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Glendale College Early Outcomes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6062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Resources</a:t>
            </a:r>
            <a:br>
              <a:rPr lang="en-US"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used by ASCCC Guided Pathways Task Force</a:t>
            </a:r>
          </a:p>
        </p:txBody>
      </p:sp>
      <p:sp>
        <p:nvSpPr>
          <p:cNvPr id="3" name="Content Placeholder 2"/>
          <p:cNvSpPr>
            <a:spLocks noGrp="1"/>
          </p:cNvSpPr>
          <p:nvPr>
            <p:ph idx="1"/>
          </p:nvPr>
        </p:nvSpPr>
        <p:spPr>
          <a:xfrm>
            <a:off x="371959" y="1690687"/>
            <a:ext cx="11437749" cy="4942587"/>
          </a:xfrm>
        </p:spPr>
        <p:txBody>
          <a:bodyPr>
            <a:normAutofit fontScale="70000" lnSpcReduction="20000"/>
          </a:bodyPr>
          <a:lstStyle/>
          <a:p>
            <a:pPr>
              <a:buClr>
                <a:schemeClr val="accent2">
                  <a:lumMod val="75000"/>
                </a:schemeClr>
              </a:buClr>
            </a:pPr>
            <a:r>
              <a:rPr lang="en-US" dirty="0">
                <a:latin typeface="Times New Roman" panose="02020603050405020304" pitchFamily="18" charset="0"/>
                <a:cs typeface="Times New Roman" panose="02020603050405020304" pitchFamily="18" charset="0"/>
              </a:rPr>
              <a:t> A practice guide for college and university administrators, advisors, and faculty. Washington, DC: Institute of Education Sciences, What Works Clearinghouse. </a:t>
            </a:r>
            <a:r>
              <a:rPr lang="en-US" u="sng" dirty="0">
                <a:latin typeface="Times New Roman" panose="02020603050405020304" pitchFamily="18" charset="0"/>
                <a:cs typeface="Times New Roman" panose="02020603050405020304" pitchFamily="18" charset="0"/>
                <a:hlinkClick r:id="rId2"/>
              </a:rPr>
              <a:t>https://ies.ed.gov/ncee/wwc/Docs/PracticeGuide/wwc_dev_ed_112916.pdf</a:t>
            </a:r>
            <a:endParaRPr lang="en-US" u="sng" dirty="0">
              <a:latin typeface="Times New Roman" panose="02020603050405020304" pitchFamily="18" charset="0"/>
              <a:cs typeface="Times New Roman" panose="02020603050405020304" pitchFamily="18" charset="0"/>
            </a:endParaRPr>
          </a:p>
          <a:p>
            <a:pPr>
              <a:buClr>
                <a:schemeClr val="accent2">
                  <a:lumMod val="75000"/>
                </a:schemeClr>
              </a:buClr>
            </a:pPr>
            <a:r>
              <a:rPr lang="en-US" dirty="0">
                <a:latin typeface="Times New Roman" panose="02020603050405020304" pitchFamily="18" charset="0"/>
                <a:cs typeface="Times New Roman" panose="02020603050405020304" pitchFamily="18" charset="0"/>
              </a:rPr>
              <a:t>What Works in the Community Colleges: A Synthesis of the Literature on Best Practices. INSTITUTION California Univ., Los Angeles. Graduate School of Education. PUB DATE 2002-12-00 NOTE 57p.; Prepared by the Higher Education and Organizational Change Division. </a:t>
            </a:r>
            <a:r>
              <a:rPr lang="en-US" u="sng" dirty="0">
                <a:latin typeface="Times New Roman" panose="02020603050405020304" pitchFamily="18" charset="0"/>
                <a:cs typeface="Times New Roman" panose="02020603050405020304" pitchFamily="18" charset="0"/>
                <a:hlinkClick r:id="rId3"/>
              </a:rPr>
              <a:t>https://pdfs.semanticscholar.org/909d/94498abfe9d8606994c319509f43ac6b06fa.pdf?_ga=2.264020940.1746833798.1553632938-1415424856.1553632938</a:t>
            </a:r>
            <a:endParaRPr lang="en-US" u="sng" dirty="0">
              <a:latin typeface="Times New Roman" panose="02020603050405020304" pitchFamily="18" charset="0"/>
              <a:cs typeface="Times New Roman" panose="02020603050405020304" pitchFamily="18" charset="0"/>
            </a:endParaRPr>
          </a:p>
          <a:p>
            <a:pPr>
              <a:buClr>
                <a:schemeClr val="accent2">
                  <a:lumMod val="75000"/>
                </a:schemeClr>
              </a:buClr>
            </a:pPr>
            <a:r>
              <a:rPr lang="en-US" dirty="0">
                <a:latin typeface="Times New Roman" panose="02020603050405020304" pitchFamily="18" charset="0"/>
                <a:cs typeface="Times New Roman" panose="02020603050405020304" pitchFamily="18" charset="0"/>
              </a:rPr>
              <a:t>Chickering, A. W., &amp; Kuh, G. D. (2005). Promoting student success: Creating conditions so every student can learn (Occasional Paper No. 3). Bloomington, Indiana: Indiana University Center for Postsecondary Research.</a:t>
            </a:r>
          </a:p>
          <a:p>
            <a:pPr>
              <a:buClr>
                <a:schemeClr val="accent2">
                  <a:lumMod val="75000"/>
                </a:schemeClr>
              </a:buClr>
            </a:pPr>
            <a:r>
              <a:rPr lang="en-US" dirty="0">
                <a:latin typeface="Times New Roman" panose="02020603050405020304" pitchFamily="18" charset="0"/>
                <a:cs typeface="Times New Roman" panose="02020603050405020304" pitchFamily="18" charset="0"/>
              </a:rPr>
              <a:t>IES, Strategies for Postsecondary Students in Developmental Education – A Practice Guide for College and University Administrators, Advisors, and FacultyWhat Works Clearinghouse </a:t>
            </a:r>
            <a:r>
              <a:rPr lang="en-US" u="sng" dirty="0">
                <a:latin typeface="Times New Roman" panose="02020603050405020304" pitchFamily="18" charset="0"/>
                <a:cs typeface="Times New Roman" panose="02020603050405020304" pitchFamily="18" charset="0"/>
                <a:hlinkClick r:id="rId4"/>
              </a:rPr>
              <a:t>https://ies.ed.gov/ncee/wwc/</a:t>
            </a:r>
            <a:endParaRPr lang="en-US" dirty="0">
              <a:latin typeface="Times New Roman" panose="02020603050405020304" pitchFamily="18" charset="0"/>
              <a:cs typeface="Times New Roman" panose="02020603050405020304" pitchFamily="18" charset="0"/>
            </a:endParaRPr>
          </a:p>
          <a:p>
            <a:pPr>
              <a:buClr>
                <a:schemeClr val="accent2">
                  <a:lumMod val="75000"/>
                </a:schemeClr>
              </a:buClr>
            </a:pPr>
            <a:r>
              <a:rPr lang="en-US" dirty="0">
                <a:latin typeface="Times New Roman" panose="02020603050405020304" pitchFamily="18" charset="0"/>
                <a:cs typeface="Times New Roman" panose="02020603050405020304" pitchFamily="18" charset="0"/>
              </a:rPr>
              <a:t>Schunk, D.H. &amp; Zimmerman, B.J. (2006). Competence and control beliefs: Distinguishing the means and ends. In Alexamder, P.A. &amp; Winnie, P.H. (Eds.). Handbook of educational psychology (2nd ed.). Mahwah, NJ: Lawrence Erlbaum Associates.</a:t>
            </a:r>
          </a:p>
          <a:p>
            <a:pPr>
              <a:buClr>
                <a:schemeClr val="accent2">
                  <a:lumMod val="75000"/>
                </a:schemeClr>
              </a:buClr>
            </a:pPr>
            <a:r>
              <a:rPr lang="en-US" dirty="0">
                <a:latin typeface="Times New Roman" panose="02020603050405020304" pitchFamily="18" charset="0"/>
                <a:cs typeface="Times New Roman" panose="02020603050405020304" pitchFamily="18" charset="0"/>
              </a:rPr>
              <a:t>Shushok, F. r., &amp; Hulme, E. (2006). What's Right with You: Helping Students Find and Use Their Personal Strengths. About Campus, 11(4), 2-8.</a:t>
            </a:r>
          </a:p>
        </p:txBody>
      </p:sp>
    </p:spTree>
    <p:extLst>
      <p:ext uri="{BB962C8B-B14F-4D97-AF65-F5344CB8AC3E}">
        <p14:creationId xmlns:p14="http://schemas.microsoft.com/office/powerpoint/2010/main" val="1793882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304160" y="151714"/>
            <a:ext cx="11645385" cy="1163503"/>
          </a:xfrm>
        </p:spPr>
        <p:txBody>
          <a:bodyPr>
            <a:noAutofit/>
          </a:bodyPr>
          <a:lstStyle/>
          <a:p>
            <a:r>
              <a:rPr lang="en-US" sz="3800" b="1" dirty="0">
                <a:solidFill>
                  <a:schemeClr val="accent2">
                    <a:lumMod val="50000"/>
                  </a:schemeClr>
                </a:solidFill>
                <a:latin typeface="+mn-lt"/>
                <a:cs typeface="Times New Roman" panose="02020603050405020304" pitchFamily="18" charset="0"/>
              </a:rPr>
              <a:t>Supporting a Focus on the Student Onboarding Experience: </a:t>
            </a:r>
            <a:r>
              <a:rPr lang="en-US" sz="3800" dirty="0">
                <a:solidFill>
                  <a:schemeClr val="accent2">
                    <a:lumMod val="50000"/>
                  </a:schemeClr>
                </a:solidFill>
                <a:latin typeface="+mn-lt"/>
                <a:cs typeface="Times New Roman" panose="02020603050405020304" pitchFamily="18" charset="0"/>
              </a:rPr>
              <a:t>Resources</a:t>
            </a:r>
            <a:r>
              <a:rPr lang="en-US" sz="3800" b="1" dirty="0">
                <a:solidFill>
                  <a:schemeClr val="accent2">
                    <a:lumMod val="50000"/>
                  </a:schemeClr>
                </a:solidFill>
                <a:latin typeface="+mn-lt"/>
                <a:cs typeface="Times New Roman" panose="02020603050405020304" pitchFamily="18" charset="0"/>
              </a:rPr>
              <a:t> </a:t>
            </a:r>
            <a:r>
              <a:rPr lang="en-US" sz="3800" dirty="0">
                <a:solidFill>
                  <a:schemeClr val="accent2">
                    <a:lumMod val="50000"/>
                  </a:schemeClr>
                </a:solidFill>
                <a:latin typeface="+mn-lt"/>
                <a:cs typeface="Times New Roman" panose="02020603050405020304" pitchFamily="18" charset="0"/>
              </a:rPr>
              <a:t>from RP Group</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470418" y="1219117"/>
            <a:ext cx="11251167" cy="5320915"/>
          </a:xfrm>
        </p:spPr>
        <p:txBody>
          <a:bodyPr>
            <a:normAutofit fontScale="25000" lnSpcReduction="20000"/>
          </a:bodyPr>
          <a:lstStyle/>
          <a:p>
            <a:pPr marL="0" indent="0">
              <a:lnSpc>
                <a:spcPct val="120000"/>
              </a:lnSpc>
              <a:spcBef>
                <a:spcPts val="1600"/>
              </a:spcBef>
              <a:buNone/>
            </a:pPr>
            <a:r>
              <a:rPr lang="en-US" sz="7200" b="1" i="1" dirty="0">
                <a:solidFill>
                  <a:schemeClr val="accent2">
                    <a:lumMod val="75000"/>
                  </a:schemeClr>
                </a:solidFill>
              </a:rPr>
              <a:t>Understanding the Student Experience Through the Loss/Momentum Framework: Clearing the Path to Completion (Research and Planning Group for California Community Colleges)</a:t>
            </a:r>
            <a:endParaRPr lang="en-US" sz="7200" b="1" dirty="0">
              <a:solidFill>
                <a:schemeClr val="accent2">
                  <a:lumMod val="75000"/>
                </a:schemeClr>
              </a:solidFill>
            </a:endParaRPr>
          </a:p>
          <a:p>
            <a:pPr marL="0" indent="0">
              <a:lnSpc>
                <a:spcPct val="120000"/>
              </a:lnSpc>
              <a:spcBef>
                <a:spcPts val="0"/>
              </a:spcBef>
              <a:buNone/>
            </a:pPr>
            <a:r>
              <a:rPr lang="en-US" sz="7200" dirty="0"/>
              <a:t>A guide to ensure students successfully transition through critical junctures in their educational journey, </a:t>
            </a:r>
            <a:r>
              <a:rPr lang="en-US" sz="7200" dirty="0">
                <a:hlinkClick r:id="rId3"/>
              </a:rPr>
              <a:t>https://tinyurl.com/y5u93yxl</a:t>
            </a:r>
            <a:endParaRPr lang="en-US" sz="7200" dirty="0"/>
          </a:p>
          <a:p>
            <a:pPr marL="0" indent="0">
              <a:lnSpc>
                <a:spcPct val="120000"/>
              </a:lnSpc>
              <a:spcBef>
                <a:spcPts val="0"/>
              </a:spcBef>
              <a:buNone/>
            </a:pPr>
            <a:r>
              <a:rPr lang="en-US" sz="7200" b="1" i="1" dirty="0">
                <a:solidFill>
                  <a:schemeClr val="accent2">
                    <a:lumMod val="75000"/>
                  </a:schemeClr>
                </a:solidFill>
              </a:rPr>
              <a:t>Student Engagement in Guided Pathways Development</a:t>
            </a:r>
            <a:endParaRPr lang="en-US" sz="7200" b="1" dirty="0">
              <a:solidFill>
                <a:schemeClr val="accent2">
                  <a:lumMod val="75000"/>
                </a:schemeClr>
              </a:solidFill>
            </a:endParaRPr>
          </a:p>
          <a:p>
            <a:pPr marL="0" indent="0">
              <a:lnSpc>
                <a:spcPct val="120000"/>
              </a:lnSpc>
              <a:spcBef>
                <a:spcPts val="0"/>
              </a:spcBef>
              <a:buNone/>
            </a:pPr>
            <a:r>
              <a:rPr lang="en-US" sz="7200" dirty="0"/>
              <a:t>An overview of six design principles for effective student engagement, </a:t>
            </a:r>
            <a:r>
              <a:rPr lang="en-US" sz="7200" dirty="0">
                <a:hlinkClick r:id="rId4"/>
              </a:rPr>
              <a:t>https://tinyurl.com/y3ovco7w</a:t>
            </a:r>
            <a:r>
              <a:rPr lang="en-US" sz="7200" dirty="0"/>
              <a:t> </a:t>
            </a:r>
            <a:endParaRPr lang="en-US" sz="8000" b="1" dirty="0">
              <a:solidFill>
                <a:srgbClr val="0070C0"/>
              </a:solidFill>
            </a:endParaRPr>
          </a:p>
          <a:p>
            <a:pPr marL="0" indent="0">
              <a:lnSpc>
                <a:spcPct val="120000"/>
              </a:lnSpc>
              <a:spcBef>
                <a:spcPts val="0"/>
              </a:spcBef>
              <a:buNone/>
            </a:pPr>
            <a:r>
              <a:rPr lang="en-US" sz="7200" b="1" i="1" dirty="0">
                <a:solidFill>
                  <a:schemeClr val="accent2">
                    <a:lumMod val="75000"/>
                  </a:schemeClr>
                </a:solidFill>
                <a:cs typeface="Times New Roman" panose="02020603050405020304" pitchFamily="18" charset="0"/>
              </a:rPr>
              <a:t>Students Shaping Change: Engaging Students as Essential Partners in Guided Pathways Development</a:t>
            </a:r>
          </a:p>
          <a:p>
            <a:pPr marL="0" indent="0">
              <a:lnSpc>
                <a:spcPct val="120000"/>
              </a:lnSpc>
              <a:spcBef>
                <a:spcPts val="0"/>
              </a:spcBef>
              <a:buNone/>
            </a:pPr>
            <a:r>
              <a:rPr lang="en-US" sz="7200" dirty="0">
                <a:cs typeface="Times New Roman" panose="02020603050405020304" pitchFamily="18" charset="0"/>
              </a:rPr>
              <a:t>Resource demonstrating design principles for meaningfully partnering with students throughout redesign, with examples from Santa Monica College’s Student Advisory Squad, </a:t>
            </a:r>
            <a:r>
              <a:rPr lang="en-US" sz="7200" dirty="0">
                <a:cs typeface="Times New Roman" panose="02020603050405020304" pitchFamily="18" charset="0"/>
                <a:hlinkClick r:id="rId5"/>
              </a:rPr>
              <a:t>https://tinyurl.com/y4ay7xye</a:t>
            </a:r>
            <a:endParaRPr lang="en-US" sz="7200" dirty="0">
              <a:cs typeface="Times New Roman" panose="02020603050405020304" pitchFamily="18" charset="0"/>
            </a:endParaRPr>
          </a:p>
          <a:p>
            <a:pPr marL="0" indent="0">
              <a:lnSpc>
                <a:spcPct val="120000"/>
              </a:lnSpc>
              <a:spcBef>
                <a:spcPts val="0"/>
              </a:spcBef>
              <a:buNone/>
            </a:pPr>
            <a:r>
              <a:rPr lang="en-US" sz="7200" b="1" i="1" dirty="0">
                <a:solidFill>
                  <a:schemeClr val="accent2">
                    <a:lumMod val="75000"/>
                  </a:schemeClr>
                </a:solidFill>
              </a:rPr>
              <a:t>Collecting Student Voices for Guided Pathways Inquiry and Design: Why Do It, How It Works, and What It Looks Like in Action</a:t>
            </a:r>
          </a:p>
          <a:p>
            <a:pPr marL="0" indent="0">
              <a:lnSpc>
                <a:spcPct val="120000"/>
              </a:lnSpc>
              <a:spcBef>
                <a:spcPts val="0"/>
              </a:spcBef>
              <a:buNone/>
            </a:pPr>
            <a:r>
              <a:rPr lang="en-US" sz="7200" dirty="0"/>
              <a:t>A hands-on guide providing college stakeholders—particularly cross-functional teams—an introduction to engaging students in early GP development efforts, </a:t>
            </a:r>
            <a:r>
              <a:rPr lang="en-US" sz="7200" i="1" dirty="0"/>
              <a:t>Found in the California Community Colleges  Vision Resource Center at </a:t>
            </a:r>
            <a:r>
              <a:rPr lang="en-US" sz="7200" i="1" dirty="0">
                <a:hlinkClick r:id="rId6"/>
              </a:rPr>
              <a:t>https://visionresourcecenter.cccco.edu/</a:t>
            </a:r>
            <a:r>
              <a:rPr lang="en-US" sz="7200" i="1" dirty="0"/>
              <a:t> </a:t>
            </a:r>
          </a:p>
          <a:p>
            <a:pPr marL="0" indent="0">
              <a:lnSpc>
                <a:spcPct val="120000"/>
              </a:lnSpc>
              <a:spcBef>
                <a:spcPts val="0"/>
              </a:spcBef>
              <a:buNone/>
            </a:pPr>
            <a:r>
              <a:rPr lang="en-US" sz="7200" b="1" i="1" dirty="0">
                <a:solidFill>
                  <a:schemeClr val="accent2">
                    <a:lumMod val="75000"/>
                  </a:schemeClr>
                </a:solidFill>
              </a:rPr>
              <a:t>New Student Onboarding Diagnostic: What First Impression Does Your College Make?</a:t>
            </a:r>
            <a:r>
              <a:rPr lang="en-US" sz="7200" b="1" dirty="0">
                <a:solidFill>
                  <a:schemeClr val="accent2">
                    <a:lumMod val="75000"/>
                  </a:schemeClr>
                </a:solidFill>
              </a:rPr>
              <a:t> (EAB)</a:t>
            </a:r>
          </a:p>
          <a:p>
            <a:pPr marL="0" indent="0">
              <a:lnSpc>
                <a:spcPct val="120000"/>
              </a:lnSpc>
              <a:spcBef>
                <a:spcPts val="0"/>
              </a:spcBef>
              <a:buNone/>
            </a:pPr>
            <a:r>
              <a:rPr lang="en-US" sz="7200" dirty="0"/>
              <a:t>A tool to assess key onboarding processes and how they can be improved or strengthened, </a:t>
            </a:r>
            <a:r>
              <a:rPr lang="en-US" sz="7200" dirty="0">
                <a:hlinkClick r:id="rId7"/>
              </a:rPr>
              <a:t>https://tinyurl.com/y4fv5zgc</a:t>
            </a:r>
            <a:endParaRPr lang="en-US" sz="7200" dirty="0"/>
          </a:p>
          <a:p>
            <a:pPr marL="0" indent="0">
              <a:lnSpc>
                <a:spcPct val="120000"/>
              </a:lnSpc>
              <a:spcBef>
                <a:spcPts val="0"/>
              </a:spcBef>
              <a:buNone/>
            </a:pPr>
            <a:r>
              <a:rPr lang="en-US" sz="7200" b="1" i="1" dirty="0">
                <a:solidFill>
                  <a:schemeClr val="accent2">
                    <a:lumMod val="75000"/>
                  </a:schemeClr>
                </a:solidFill>
              </a:rPr>
              <a:t>What We Are Learning About Guided Pathways (Community College Resource Center)</a:t>
            </a:r>
            <a:endParaRPr lang="en-US" sz="7200" b="1" dirty="0">
              <a:solidFill>
                <a:schemeClr val="accent2">
                  <a:lumMod val="75000"/>
                </a:schemeClr>
              </a:solidFill>
            </a:endParaRPr>
          </a:p>
          <a:p>
            <a:pPr marL="0" indent="0">
              <a:lnSpc>
                <a:spcPct val="120000"/>
              </a:lnSpc>
              <a:spcBef>
                <a:spcPts val="0"/>
              </a:spcBef>
              <a:buNone/>
            </a:pPr>
            <a:r>
              <a:rPr lang="en-US" sz="7200" dirty="0"/>
              <a:t>A summary of key practices from national Guided Pathways efforts including recommendations for strengthening onboarding practices, </a:t>
            </a:r>
            <a:r>
              <a:rPr lang="en-US" sz="7200" dirty="0">
                <a:hlinkClick r:id="rId8"/>
              </a:rPr>
              <a:t>https://tinyurl.com/yyk4bv9p</a:t>
            </a:r>
            <a:r>
              <a:rPr lang="en-US" sz="7200" dirty="0"/>
              <a:t> </a:t>
            </a:r>
          </a:p>
          <a:p>
            <a:pPr marL="0" indent="0">
              <a:lnSpc>
                <a:spcPct val="120000"/>
              </a:lnSpc>
              <a:spcBef>
                <a:spcPts val="0"/>
              </a:spcBef>
              <a:buNone/>
            </a:pPr>
            <a:endParaRPr lang="en-US" sz="7200" i="1" dirty="0"/>
          </a:p>
          <a:p>
            <a:pPr marL="0" indent="0">
              <a:buNone/>
            </a:pPr>
            <a:endParaRPr lang="en-US" sz="8000" i="1" dirty="0">
              <a:solidFill>
                <a:srgbClr val="0070C0"/>
              </a:solidFill>
            </a:endParaRPr>
          </a:p>
          <a:p>
            <a:pPr marL="0" indent="0">
              <a:buNone/>
            </a:pPr>
            <a:endParaRPr lang="en-US" sz="8000" i="1" dirty="0">
              <a:solidFill>
                <a:srgbClr val="0070C0"/>
              </a:solidFill>
            </a:endParaRPr>
          </a:p>
          <a:p>
            <a:pPr marL="0" indent="0">
              <a:buNone/>
            </a:pPr>
            <a:endParaRPr lang="en-US" sz="6200" dirty="0"/>
          </a:p>
          <a:p>
            <a:pPr algn="r"/>
            <a:endParaRPr lang="en-US" sz="2400" dirty="0">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281693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2080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929" y="387458"/>
            <a:ext cx="10864312" cy="1303230"/>
          </a:xfrm>
        </p:spPr>
        <p:txBody>
          <a:bodyPr/>
          <a:lstStyle/>
          <a:p>
            <a:r>
              <a:rPr lang="en-US" b="1" u="sng" dirty="0">
                <a:solidFill>
                  <a:srgbClr val="C00000"/>
                </a:solidFill>
                <a:latin typeface="Times New Roman" panose="02020603050405020304" pitchFamily="18" charset="0"/>
                <a:cs typeface="Times New Roman" panose="02020603050405020304" pitchFamily="18" charset="0"/>
              </a:rPr>
              <a:t>National</a:t>
            </a:r>
            <a:r>
              <a:rPr lang="en-US" b="1" dirty="0">
                <a:solidFill>
                  <a:srgbClr val="C00000"/>
                </a:solidFill>
                <a:latin typeface="Times New Roman" panose="02020603050405020304" pitchFamily="18" charset="0"/>
                <a:cs typeface="Times New Roman" panose="02020603050405020304" pitchFamily="18" charset="0"/>
              </a:rPr>
              <a:t> Recommendations for Onboarding</a:t>
            </a:r>
          </a:p>
        </p:txBody>
      </p:sp>
      <p:sp>
        <p:nvSpPr>
          <p:cNvPr id="3" name="Content Placeholder 2"/>
          <p:cNvSpPr>
            <a:spLocks noGrp="1"/>
          </p:cNvSpPr>
          <p:nvPr>
            <p:ph idx="1"/>
          </p:nvPr>
        </p:nvSpPr>
        <p:spPr/>
        <p:txBody>
          <a:bodyPr>
            <a:normAutofit fontScale="92500"/>
          </a:bodyPr>
          <a:lstStyle/>
          <a:p>
            <a:pPr>
              <a:buClr>
                <a:srgbClr val="C00000"/>
              </a:buClr>
            </a:pPr>
            <a:r>
              <a:rPr lang="en-US" dirty="0">
                <a:latin typeface="Times New Roman" panose="02020603050405020304" pitchFamily="18" charset="0"/>
                <a:cs typeface="Times New Roman" panose="02020603050405020304" pitchFamily="18" charset="0"/>
              </a:rPr>
              <a:t>Recommendation 1: Use multiple measures to assess postsecondary readiness and place students. </a:t>
            </a:r>
          </a:p>
          <a:p>
            <a:pPr>
              <a:buClr>
                <a:srgbClr val="C00000"/>
              </a:buClr>
            </a:pPr>
            <a:r>
              <a:rPr lang="en-US" dirty="0">
                <a:latin typeface="Times New Roman" panose="02020603050405020304" pitchFamily="18" charset="0"/>
                <a:cs typeface="Times New Roman" panose="02020603050405020304" pitchFamily="18" charset="0"/>
              </a:rPr>
              <a:t>Recommendation 2: Require or incentivize regular participation in enhanced advising activities. </a:t>
            </a:r>
          </a:p>
          <a:p>
            <a:pPr>
              <a:buClr>
                <a:srgbClr val="C00000"/>
              </a:buClr>
            </a:pPr>
            <a:r>
              <a:rPr lang="en-US" dirty="0">
                <a:latin typeface="Times New Roman" panose="02020603050405020304" pitchFamily="18" charset="0"/>
                <a:cs typeface="Times New Roman" panose="02020603050405020304" pitchFamily="18" charset="0"/>
              </a:rPr>
              <a:t>Recommendation 3: Offer students performance-based monetary incentives. </a:t>
            </a:r>
          </a:p>
          <a:p>
            <a:pPr>
              <a:buClr>
                <a:srgbClr val="C00000"/>
              </a:buClr>
            </a:pPr>
            <a:r>
              <a:rPr lang="en-US" dirty="0">
                <a:latin typeface="Times New Roman" panose="02020603050405020304" pitchFamily="18" charset="0"/>
                <a:cs typeface="Times New Roman" panose="02020603050405020304" pitchFamily="18" charset="0"/>
              </a:rPr>
              <a:t>Recommendation 4: Compress or mainstream developmental education with course redesign.</a:t>
            </a:r>
          </a:p>
          <a:p>
            <a:pPr>
              <a:buClr>
                <a:srgbClr val="C00000"/>
              </a:buClr>
            </a:pPr>
            <a:r>
              <a:rPr lang="en-US" dirty="0">
                <a:latin typeface="Times New Roman" panose="02020603050405020304" pitchFamily="18" charset="0"/>
                <a:cs typeface="Times New Roman" panose="02020603050405020304" pitchFamily="18" charset="0"/>
              </a:rPr>
              <a:t>Recommendation 5: Teach students how to become self-regulated learners. </a:t>
            </a:r>
          </a:p>
          <a:p>
            <a:pPr>
              <a:buClr>
                <a:srgbClr val="C00000"/>
              </a:buClr>
            </a:pPr>
            <a:r>
              <a:rPr lang="en-US" dirty="0">
                <a:latin typeface="Times New Roman" panose="02020603050405020304" pitchFamily="18" charset="0"/>
                <a:cs typeface="Times New Roman" panose="02020603050405020304" pitchFamily="18" charset="0"/>
              </a:rPr>
              <a:t>Recommendation 6: Implement comprehensive, integrated, and long-lasting support programs.</a:t>
            </a:r>
          </a:p>
          <a:p>
            <a:pPr marL="0" indent="0">
              <a:buClr>
                <a:srgbClr val="C0000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45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Learning Outcomes</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690688"/>
            <a:ext cx="10515600" cy="4481512"/>
          </a:xfrm>
        </p:spPr>
        <p:txBody>
          <a:bodyPr>
            <a:normAutofit/>
          </a:bodyPr>
          <a:lstStyle/>
          <a:p>
            <a:pPr marL="0" indent="0">
              <a:buClr>
                <a:srgbClr val="FF0000"/>
              </a:buClr>
              <a:buNone/>
            </a:pPr>
            <a:r>
              <a:rPr lang="en-US" sz="3200" dirty="0">
                <a:latin typeface="Times New Roman" panose="02020603050405020304" pitchFamily="18" charset="0"/>
                <a:cs typeface="Times New Roman" panose="02020603050405020304" pitchFamily="18" charset="0"/>
              </a:rPr>
              <a:t>Participants will be able to…</a:t>
            </a:r>
          </a:p>
          <a:p>
            <a:pPr marL="457200" indent="-457200">
              <a:buClr>
                <a:srgbClr val="FF0000"/>
              </a:buClr>
              <a:tabLst>
                <a:tab pos="457200" algn="l"/>
              </a:tabLst>
            </a:pPr>
            <a:r>
              <a:rPr lang="en-US" dirty="0">
                <a:latin typeface="Times New Roman" panose="02020603050405020304" pitchFamily="18" charset="0"/>
                <a:cs typeface="Times New Roman" panose="02020603050405020304" pitchFamily="18" charset="0"/>
              </a:rPr>
              <a:t>design and implement their own Guided Self Placement or Onboarding processes to meet the educational goals of their students. </a:t>
            </a:r>
            <a:endParaRPr lang="en-US" sz="3200" dirty="0">
              <a:latin typeface="Times New Roman" panose="02020603050405020304" pitchFamily="18" charset="0"/>
              <a:cs typeface="Times New Roman" panose="02020603050405020304" pitchFamily="18" charset="0"/>
            </a:endParaRPr>
          </a:p>
          <a:p>
            <a:pPr>
              <a:buClr>
                <a:srgbClr val="FF0000"/>
              </a:buClr>
            </a:pPr>
            <a:endParaRPr lang="en-US" sz="3200" dirty="0">
              <a:latin typeface="Times New Roman" panose="02020603050405020304" pitchFamily="18" charset="0"/>
              <a:cs typeface="Times New Roman" panose="02020603050405020304" pitchFamily="18" charset="0"/>
            </a:endParaRPr>
          </a:p>
          <a:p>
            <a:pPr>
              <a:buClr>
                <a:srgbClr val="FF0000"/>
              </a:buClr>
            </a:pPr>
            <a:endParaRPr lang="en-US" sz="3200" dirty="0">
              <a:latin typeface="Times New Roman" panose="02020603050405020304" pitchFamily="18" charset="0"/>
              <a:cs typeface="Times New Roman" panose="02020603050405020304" pitchFamily="18" charset="0"/>
            </a:endParaRPr>
          </a:p>
          <a:p>
            <a:pPr marL="0" indent="0">
              <a:buClr>
                <a:srgbClr val="FF0000"/>
              </a:buClr>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55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66B3B2-AE5B-4550-ABE7-28557389492E}"/>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53945" y="643466"/>
            <a:ext cx="8284110" cy="5571067"/>
          </a:xfrm>
          <a:prstGeom prst="rect">
            <a:avLst/>
          </a:prstGeom>
        </p:spPr>
      </p:pic>
      <p:sp>
        <p:nvSpPr>
          <p:cNvPr id="2" name="Oval 1">
            <a:extLst>
              <a:ext uri="{FF2B5EF4-FFF2-40B4-BE49-F238E27FC236}">
                <a16:creationId xmlns:a16="http://schemas.microsoft.com/office/drawing/2014/main" id="{EEDC88E7-1FB2-3547-8621-90461218FDD0}"/>
              </a:ext>
            </a:extLst>
          </p:cNvPr>
          <p:cNvSpPr/>
          <p:nvPr/>
        </p:nvSpPr>
        <p:spPr>
          <a:xfrm>
            <a:off x="4153546" y="2944678"/>
            <a:ext cx="2200759" cy="3487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79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does this entail?</a:t>
            </a:r>
          </a:p>
        </p:txBody>
      </p:sp>
      <p:pic>
        <p:nvPicPr>
          <p:cNvPr id="4" name="Content Placeholder 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t="44380"/>
          <a:stretch/>
        </p:blipFill>
        <p:spPr>
          <a:xfrm>
            <a:off x="7997328" y="1167190"/>
            <a:ext cx="3367925" cy="4781219"/>
          </a:xfrm>
        </p:spPr>
      </p:pic>
      <p:sp>
        <p:nvSpPr>
          <p:cNvPr id="5" name="TextBox 4"/>
          <p:cNvSpPr txBox="1"/>
          <p:nvPr/>
        </p:nvSpPr>
        <p:spPr>
          <a:xfrm>
            <a:off x="1156771" y="1690688"/>
            <a:ext cx="6521986" cy="4524315"/>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Your thoughts and listen?</a:t>
            </a:r>
          </a:p>
          <a:p>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Please say what you think this involves and then share your role at the college.</a:t>
            </a:r>
          </a:p>
        </p:txBody>
      </p:sp>
    </p:spTree>
    <p:extLst>
      <p:ext uri="{BB962C8B-B14F-4D97-AF65-F5344CB8AC3E}">
        <p14:creationId xmlns:p14="http://schemas.microsoft.com/office/powerpoint/2010/main" val="21537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§55522 English and Mathematics Placement and Assessment</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p:txBody>
          <a:bodyPr>
            <a:normAutofit/>
          </a:bodyPr>
          <a:lstStyle/>
          <a:p>
            <a:pPr marL="0" lvl="1" indent="0" algn="ctr">
              <a:buClr>
                <a:srgbClr val="0070C0"/>
              </a:buClr>
              <a:buNone/>
            </a:pPr>
            <a:r>
              <a:rPr lang="en-US" b="1" dirty="0">
                <a:latin typeface="Times New Roman" panose="02020603050405020304" pitchFamily="18" charset="0"/>
                <a:cs typeface="Times New Roman" panose="02020603050405020304" pitchFamily="18" charset="0"/>
              </a:rPr>
              <a:t>Guided placement, Self-placement</a:t>
            </a:r>
          </a:p>
          <a:p>
            <a:pPr marL="0" indent="0">
              <a:buNone/>
            </a:pPr>
            <a:r>
              <a:rPr lang="en-US" sz="2400" dirty="0">
                <a:latin typeface="Times New Roman" panose="02020603050405020304" pitchFamily="18" charset="0"/>
                <a:cs typeface="Times New Roman" panose="02020603050405020304" pitchFamily="18" charset="0"/>
              </a:rPr>
              <a:t>(C) A district placement method may be based upon </a:t>
            </a:r>
            <a:r>
              <a:rPr lang="en-US" sz="2400" i="1" dirty="0">
                <a:latin typeface="Times New Roman" panose="02020603050405020304" pitchFamily="18" charset="0"/>
                <a:cs typeface="Times New Roman" panose="02020603050405020304" pitchFamily="18" charset="0"/>
              </a:rPr>
              <a:t>guided placement</a:t>
            </a:r>
            <a:r>
              <a:rPr lang="en-US" sz="2400" dirty="0">
                <a:latin typeface="Times New Roman" panose="02020603050405020304" pitchFamily="18" charset="0"/>
                <a:cs typeface="Times New Roman" panose="02020603050405020304" pitchFamily="18" charset="0"/>
              </a:rPr>
              <a:t>, including </a:t>
            </a:r>
            <a:r>
              <a:rPr lang="en-US" sz="2400" i="1" dirty="0">
                <a:latin typeface="Times New Roman" panose="02020603050405020304" pitchFamily="18" charset="0"/>
                <a:cs typeface="Times New Roman" panose="02020603050405020304" pitchFamily="18" charset="0"/>
              </a:rPr>
              <a:t>self-placement</a:t>
            </a:r>
            <a:r>
              <a:rPr lang="en-US" sz="2400" dirty="0">
                <a:latin typeface="Times New Roman" panose="02020603050405020304" pitchFamily="18" charset="0"/>
                <a:cs typeface="Times New Roman" panose="02020603050405020304" pitchFamily="18" charset="0"/>
              </a:rPr>
              <a:t>, if a student’s high school performance data is not available or usable with reasonable effort. District placement methods based upon guided placement, including self-placement, shall not: </a:t>
            </a:r>
          </a:p>
          <a:p>
            <a:pPr marL="0" indent="0">
              <a:buNone/>
            </a:pP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incorporate sample problems or assignments, assessment instruments, or tests, including those designed for skill assessment, </a:t>
            </a:r>
            <a:r>
              <a:rPr lang="en-US" sz="2400" i="1" dirty="0">
                <a:latin typeface="Times New Roman" panose="02020603050405020304" pitchFamily="18" charset="0"/>
                <a:cs typeface="Times New Roman" panose="02020603050405020304" pitchFamily="18" charset="0"/>
              </a:rPr>
              <a:t>unless approved by the Chancellor</a:t>
            </a:r>
            <a:r>
              <a:rPr lang="en-US" sz="2400" dirty="0">
                <a:latin typeface="Times New Roman" panose="02020603050405020304" pitchFamily="18" charset="0"/>
                <a:cs typeface="Times New Roman" panose="02020603050405020304" pitchFamily="18" charset="0"/>
              </a:rPr>
              <a:t>; or </a:t>
            </a:r>
          </a:p>
          <a:p>
            <a:pPr marL="0" indent="0">
              <a:buNone/>
            </a:pPr>
            <a:r>
              <a:rPr lang="en-US" sz="2400" dirty="0">
                <a:latin typeface="Times New Roman" panose="02020603050405020304" pitchFamily="18" charset="0"/>
                <a:cs typeface="Times New Roman" panose="02020603050405020304" pitchFamily="18" charset="0"/>
              </a:rPr>
              <a:t>(ii) request students to solve problems, answer curricular questions, present demonstrations/examples of course work designed to show knowledge or mastery of prerequisite skills, or demonstrate skills through tests or surveys. </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68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But…what is Permitted? </a:t>
            </a:r>
            <a:br>
              <a:rPr lang="en-US" b="1" dirty="0">
                <a:solidFill>
                  <a:srgbClr val="0070C0"/>
                </a:solidFill>
                <a:latin typeface="Times New Roman" panose="02020603050405020304" pitchFamily="18" charset="0"/>
                <a:cs typeface="Times New Roman" panose="02020603050405020304" pitchFamily="18" charset="0"/>
              </a:rPr>
            </a:br>
            <a:r>
              <a:rPr lang="en-US" sz="3600" b="1" dirty="0">
                <a:solidFill>
                  <a:srgbClr val="0070C0"/>
                </a:solidFill>
                <a:latin typeface="Times New Roman" panose="02020603050405020304" pitchFamily="18" charset="0"/>
                <a:cs typeface="Times New Roman" panose="02020603050405020304" pitchFamily="18" charset="0"/>
              </a:rPr>
              <a:t>Memo AA 19-19</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fontScale="70000" lnSpcReduction="20000"/>
          </a:bodyPr>
          <a:lstStyle/>
          <a:p>
            <a:pPr marL="0" indent="0">
              <a:lnSpc>
                <a:spcPct val="120000"/>
              </a:lnSpc>
              <a:spcBef>
                <a:spcPts val="400"/>
              </a:spcBef>
              <a:buClr>
                <a:srgbClr val="C00000"/>
              </a:buClr>
              <a:buNone/>
            </a:pPr>
            <a:r>
              <a:rPr lang="en-US" sz="3200" dirty="0">
                <a:latin typeface="Times New Roman" panose="02020603050405020304" pitchFamily="18" charset="0"/>
                <a:cs typeface="Times New Roman" panose="02020603050405020304" pitchFamily="18" charset="0"/>
              </a:rPr>
              <a:t>The Chancellor </a:t>
            </a:r>
            <a:r>
              <a:rPr lang="en-US" sz="3200" b="1" dirty="0">
                <a:latin typeface="Times New Roman" panose="02020603050405020304" pitchFamily="18" charset="0"/>
                <a:cs typeface="Times New Roman" panose="02020603050405020304" pitchFamily="18" charset="0"/>
              </a:rPr>
              <a:t>is providing provisional approval</a:t>
            </a:r>
            <a:r>
              <a:rPr lang="en-US" sz="3200" dirty="0">
                <a:latin typeface="Times New Roman" panose="02020603050405020304" pitchFamily="18" charset="0"/>
                <a:cs typeface="Times New Roman" panose="02020603050405020304" pitchFamily="18" charset="0"/>
              </a:rPr>
              <a:t> for districts that opt to develop guided placement and self-placement methods that require Chancellor’s approval. </a:t>
            </a:r>
          </a:p>
          <a:p>
            <a:pPr marL="285750" indent="-285750">
              <a:lnSpc>
                <a:spcPct val="120000"/>
              </a:lnSpc>
              <a:spcBef>
                <a:spcPts val="400"/>
              </a:spcBef>
              <a:buClr>
                <a:srgbClr val="C0000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district must collect data to demonstrate that students benefit from the guided and self placement models implemented. </a:t>
            </a:r>
          </a:p>
          <a:p>
            <a:pPr marL="285750" indent="-285750">
              <a:lnSpc>
                <a:spcPct val="120000"/>
              </a:lnSpc>
              <a:spcBef>
                <a:spcPts val="400"/>
              </a:spcBef>
              <a:buClr>
                <a:srgbClr val="C0000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Data reported shall include throughput and successful pass rates, and the college’s placement results (e.g., the number of students assessed, the number of students placed into the colleges curricular offerings in English and mathematics/quantitative reasoning, and whether concurrent support was recommended, disaggregated by race and ethnicity). </a:t>
            </a:r>
          </a:p>
          <a:p>
            <a:pPr marL="285750" indent="-285750">
              <a:lnSpc>
                <a:spcPct val="120000"/>
              </a:lnSpc>
              <a:spcBef>
                <a:spcPts val="400"/>
              </a:spcBef>
              <a:buClr>
                <a:srgbClr val="C0000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Districts will be allowed no more than two years to innovate and validate their own guided and self placement methodologies.</a:t>
            </a:r>
          </a:p>
          <a:p>
            <a:pPr marL="285750" indent="-285750">
              <a:lnSpc>
                <a:spcPct val="120000"/>
              </a:lnSpc>
              <a:spcBef>
                <a:spcPts val="400"/>
              </a:spcBef>
              <a:buClr>
                <a:srgbClr val="C0000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Districts will be required to provide a preliminary report on their validation data after one year of implementation. </a:t>
            </a:r>
          </a:p>
        </p:txBody>
      </p:sp>
    </p:spTree>
    <p:extLst>
      <p:ext uri="{BB962C8B-B14F-4D97-AF65-F5344CB8AC3E}">
        <p14:creationId xmlns:p14="http://schemas.microsoft.com/office/powerpoint/2010/main" val="19067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Onboarding, Guided Placement, Self Placement—Definitions </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340963" y="1921789"/>
            <a:ext cx="11422251" cy="4819973"/>
          </a:xfrm>
        </p:spPr>
        <p:txBody>
          <a:bodyPr>
            <a:noAutofit/>
          </a:bodyPr>
          <a:lstStyle/>
          <a:p>
            <a:pPr marL="0" indent="0">
              <a:lnSpc>
                <a:spcPct val="100000"/>
              </a:lnSpc>
              <a:spcBef>
                <a:spcPts val="0"/>
              </a:spcBef>
              <a:spcAft>
                <a:spcPts val="200"/>
              </a:spcAft>
              <a:buClr>
                <a:srgbClr val="7030A0"/>
              </a:buClr>
              <a:buNone/>
            </a:pPr>
            <a:r>
              <a:rPr lang="en-US" sz="2200" b="1" dirty="0">
                <a:latin typeface="Times New Roman" panose="02020603050405020304" pitchFamily="18" charset="0"/>
                <a:cs typeface="Times New Roman" panose="02020603050405020304" pitchFamily="18" charset="0"/>
              </a:rPr>
              <a:t>Guided Placement: </a:t>
            </a:r>
            <a:r>
              <a:rPr lang="en-US" sz="2200" dirty="0">
                <a:latin typeface="Times New Roman" panose="02020603050405020304" pitchFamily="18" charset="0"/>
                <a:cs typeface="Times New Roman" panose="02020603050405020304" pitchFamily="18" charset="0"/>
              </a:rPr>
              <a:t>A process or a tool used to encourage a student to reflect on his or her academic history and educational goals that may include the student evaluating their familiarity and comfort with topics in English or mathematics. After completing the process, students will receive their course placement. </a:t>
            </a:r>
          </a:p>
          <a:p>
            <a:pPr marL="0" indent="0">
              <a:lnSpc>
                <a:spcPct val="100000"/>
              </a:lnSpc>
              <a:spcBef>
                <a:spcPts val="0"/>
              </a:spcBef>
              <a:spcAft>
                <a:spcPts val="200"/>
              </a:spcAft>
              <a:buClr>
                <a:srgbClr val="7030A0"/>
              </a:buClr>
              <a:buNone/>
            </a:pPr>
            <a:r>
              <a:rPr lang="en-US" sz="2200" b="1" dirty="0">
                <a:latin typeface="Times New Roman" panose="02020603050405020304" pitchFamily="18" charset="0"/>
                <a:cs typeface="Times New Roman" panose="02020603050405020304" pitchFamily="18" charset="0"/>
              </a:rPr>
              <a:t>Onboarding: </a:t>
            </a:r>
            <a:r>
              <a:rPr lang="en-US" sz="2200" dirty="0">
                <a:latin typeface="Times New Roman" panose="02020603050405020304" pitchFamily="18" charset="0"/>
                <a:cs typeface="Times New Roman" panose="02020603050405020304" pitchFamily="18" charset="0"/>
              </a:rPr>
              <a:t>A process of orienting a student to the college and the programs and courses offered. The process often includes collection of information from the student about the student’s educational and career goals, elements of the student’s life that may impact their studies, and additional information about the student’s educational and life experiences that will inform and assist the student to choose appropriate courses. </a:t>
            </a:r>
          </a:p>
          <a:p>
            <a:pPr marL="0" indent="0">
              <a:lnSpc>
                <a:spcPct val="100000"/>
              </a:lnSpc>
              <a:spcBef>
                <a:spcPts val="0"/>
              </a:spcBef>
              <a:spcAft>
                <a:spcPts val="200"/>
              </a:spcAft>
              <a:buClr>
                <a:srgbClr val="7030A0"/>
              </a:buClr>
              <a:buNone/>
            </a:pPr>
            <a:r>
              <a:rPr lang="en-US" sz="2200" b="1" dirty="0">
                <a:latin typeface="Times New Roman" panose="02020603050405020304" pitchFamily="18" charset="0"/>
                <a:cs typeface="Times New Roman" panose="02020603050405020304" pitchFamily="18" charset="0"/>
              </a:rPr>
              <a:t>Self Placement: </a:t>
            </a:r>
            <a:r>
              <a:rPr lang="en-US" sz="2200" dirty="0">
                <a:latin typeface="Times New Roman" panose="02020603050405020304" pitchFamily="18" charset="0"/>
                <a:cs typeface="Times New Roman" panose="02020603050405020304" pitchFamily="18" charset="0"/>
              </a:rPr>
              <a:t>The process in which a student chooses their placement after consideration of the self-assessment survey results and other relevant factors. </a:t>
            </a:r>
          </a:p>
          <a:p>
            <a:pPr marL="0" indent="0" algn="ctr">
              <a:lnSpc>
                <a:spcPct val="100000"/>
              </a:lnSpc>
              <a:spcBef>
                <a:spcPts val="0"/>
              </a:spcBef>
              <a:spcAft>
                <a:spcPts val="200"/>
              </a:spcAft>
              <a:buClr>
                <a:srgbClr val="7030A0"/>
              </a:buClr>
              <a:buNone/>
            </a:pPr>
            <a:endParaRPr lang="en-US" sz="1800" i="1" dirty="0">
              <a:latin typeface="Times New Roman" panose="02020603050405020304" pitchFamily="18" charset="0"/>
              <a:cs typeface="Times New Roman" panose="02020603050405020304" pitchFamily="18" charset="0"/>
            </a:endParaRPr>
          </a:p>
          <a:p>
            <a:pPr marL="0" indent="0" algn="ctr">
              <a:lnSpc>
                <a:spcPct val="100000"/>
              </a:lnSpc>
              <a:spcBef>
                <a:spcPts val="0"/>
              </a:spcBef>
              <a:spcAft>
                <a:spcPts val="200"/>
              </a:spcAft>
              <a:buClr>
                <a:srgbClr val="7030A0"/>
              </a:buClr>
              <a:buNone/>
            </a:pPr>
            <a:r>
              <a:rPr lang="en-US" sz="1800" i="1" dirty="0">
                <a:latin typeface="Times New Roman" panose="02020603050405020304" pitchFamily="18" charset="0"/>
                <a:cs typeface="Times New Roman" panose="02020603050405020304" pitchFamily="18" charset="0"/>
              </a:rPr>
              <a:t>From CCCCO Memo AA 19-19: </a:t>
            </a:r>
            <a:r>
              <a:rPr lang="en-US" sz="1800" i="1" dirty="0">
                <a:latin typeface="Times New Roman" panose="02020603050405020304" pitchFamily="18" charset="0"/>
                <a:cs typeface="Times New Roman" panose="02020603050405020304" pitchFamily="18" charset="0"/>
                <a:hlinkClick r:id="rId3"/>
              </a:rPr>
              <a:t>AB 705 Guided and Self Placement Guidance and Adoption Plan Instructions</a:t>
            </a:r>
            <a:endParaRPr lang="en-US"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79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5" y="2553338"/>
            <a:ext cx="11145255" cy="2137211"/>
          </a:xfrm>
        </p:spPr>
        <p:txBody>
          <a:bodyPr anchor="ctr">
            <a:noAutofit/>
          </a:bodyPr>
          <a:lstStyle/>
          <a:p>
            <a:pPr>
              <a:buClr>
                <a:srgbClr val="FF0000"/>
              </a:buClr>
            </a:pPr>
            <a:r>
              <a:rPr lang="en-US" sz="4000" dirty="0">
                <a:latin typeface="Times New Roman" panose="02020603050405020304" pitchFamily="18" charset="0"/>
                <a:cs typeface="Times New Roman" panose="02020603050405020304" pitchFamily="18" charset="0"/>
              </a:rPr>
              <a:t>Guided Self Placement and Onboarding</a:t>
            </a:r>
            <a:br>
              <a:rPr lang="en-US" sz="40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Let’s Dig in!</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Worksheet…</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01445" y="3621944"/>
            <a:ext cx="11145255" cy="2977286"/>
          </a:xfrm>
        </p:spPr>
        <p:txBody>
          <a:bodyPr>
            <a:normAutofit/>
          </a:bodyPr>
          <a:lstStyle/>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p:txBody>
      </p:sp>
      <p:pic>
        <p:nvPicPr>
          <p:cNvPr id="5" name="Picture 4">
            <a:extLst>
              <a:ext uri="{FF2B5EF4-FFF2-40B4-BE49-F238E27FC236}">
                <a16:creationId xmlns:a16="http://schemas.microsoft.com/office/drawing/2014/main" id="{F113D84D-DAD8-4148-BABD-FDDE78A3CA8A}"/>
              </a:ext>
            </a:extLst>
          </p:cNvPr>
          <p:cNvPicPr>
            <a:picLocks noChangeAspect="1"/>
          </p:cNvPicPr>
          <p:nvPr/>
        </p:nvPicPr>
        <p:blipFill>
          <a:blip r:embed="rId3"/>
          <a:stretch>
            <a:fillRect/>
          </a:stretch>
        </p:blipFill>
        <p:spPr>
          <a:xfrm>
            <a:off x="4979115" y="644657"/>
            <a:ext cx="2552637" cy="1063599"/>
          </a:xfrm>
          <a:prstGeom prst="rect">
            <a:avLst/>
          </a:prstGeom>
        </p:spPr>
      </p:pic>
    </p:spTree>
    <p:extLst>
      <p:ext uri="{BB962C8B-B14F-4D97-AF65-F5344CB8AC3E}">
        <p14:creationId xmlns:p14="http://schemas.microsoft.com/office/powerpoint/2010/main" val="566564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3215</TotalTime>
  <Words>1599</Words>
  <Application>Microsoft Office PowerPoint</Application>
  <PresentationFormat>Widescreen</PresentationFormat>
  <Paragraphs>127</Paragraphs>
  <Slides>23</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Guided Self Placement and Onboarding: Understanding Pillar 2</vt:lpstr>
      <vt:lpstr>Overview</vt:lpstr>
      <vt:lpstr>Learning Outcomes</vt:lpstr>
      <vt:lpstr>PowerPoint Presentation</vt:lpstr>
      <vt:lpstr>What does this entail?</vt:lpstr>
      <vt:lpstr>§55522 English and Mathematics Placement and Assessment</vt:lpstr>
      <vt:lpstr>But…what is Permitted?  Memo AA 19-19</vt:lpstr>
      <vt:lpstr>Onboarding, Guided Placement, Self Placement—Definitions </vt:lpstr>
      <vt:lpstr>Guided Self Placement and Onboarding Let’s Dig in!  Worksheet… </vt:lpstr>
      <vt:lpstr>Additional Data Consideration</vt:lpstr>
      <vt:lpstr>PowerPoint Presentation</vt:lpstr>
      <vt:lpstr>PowerPoint Presentation</vt:lpstr>
      <vt:lpstr>PowerPoint Presentation</vt:lpstr>
      <vt:lpstr>PowerPoint Presentation</vt:lpstr>
      <vt:lpstr>Nation-wide Studies on GSP or Onboarding</vt:lpstr>
      <vt:lpstr>Nation-wide Research Results –  Self Agency</vt:lpstr>
      <vt:lpstr>Nation-wide Research Results –  Self Agency</vt:lpstr>
      <vt:lpstr>Discussion with Q and A</vt:lpstr>
      <vt:lpstr>Glendale College Process</vt:lpstr>
      <vt:lpstr>Glendale College Early Outcomes</vt:lpstr>
      <vt:lpstr>Resources used by ASCCC Guided Pathways Task Force</vt:lpstr>
      <vt:lpstr>Supporting a Focus on the Student Onboarding Experience: Resources from RP Group</vt:lpstr>
      <vt:lpstr>National Recommendations for Onboarding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Janet Fulks</cp:lastModifiedBy>
  <cp:revision>326</cp:revision>
  <cp:lastPrinted>2019-10-03T14:36:00Z</cp:lastPrinted>
  <dcterms:created xsi:type="dcterms:W3CDTF">2017-10-02T12:56:57Z</dcterms:created>
  <dcterms:modified xsi:type="dcterms:W3CDTF">2019-10-14T16:11:25Z</dcterms:modified>
</cp:coreProperties>
</file>