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4" r:id="rId2"/>
  </p:sldMasterIdLst>
  <p:notesMasterIdLst>
    <p:notesMasterId r:id="rId28"/>
  </p:notesMasterIdLst>
  <p:sldIdLst>
    <p:sldId id="293" r:id="rId3"/>
    <p:sldId id="273" r:id="rId4"/>
    <p:sldId id="274" r:id="rId5"/>
    <p:sldId id="275" r:id="rId6"/>
    <p:sldId id="276" r:id="rId7"/>
    <p:sldId id="280" r:id="rId8"/>
    <p:sldId id="277" r:id="rId9"/>
    <p:sldId id="285" r:id="rId10"/>
    <p:sldId id="284" r:id="rId11"/>
    <p:sldId id="256" r:id="rId12"/>
    <p:sldId id="257" r:id="rId13"/>
    <p:sldId id="259" r:id="rId14"/>
    <p:sldId id="258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9" r:id="rId24"/>
    <p:sldId id="268" r:id="rId25"/>
    <p:sldId id="283" r:id="rId26"/>
    <p:sldId id="2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E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>
        <p:scale>
          <a:sx n="61" d="100"/>
          <a:sy n="61" d="100"/>
        </p:scale>
        <p:origin x="2592" y="13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28846-4E4C-4AB6-B239-D4F6D743AB96}" type="datetimeFigureOut">
              <a:rPr lang="en-US" smtClean="0"/>
              <a:t>4/12/17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17653-D77E-4A41-9ABA-BC61CDD42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4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4/12/17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4/12/17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0754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963083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963083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489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09601" y="1535112"/>
            <a:ext cx="5386916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09601" y="2174875"/>
            <a:ext cx="5386916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93367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8223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2389718" y="4800601"/>
            <a:ext cx="73151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2389718" y="612775"/>
            <a:ext cx="7315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2389718" y="5367338"/>
            <a:ext cx="73151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4547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8524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800"/>
            <a:ext cx="5851525" cy="802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3159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7A9F-7502-C94C-A1F1-7C54E10EE10B}" type="datetimeFigureOut">
              <a:rPr lang="en-US" smtClean="0"/>
              <a:pPr/>
              <a:t>4/12/17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04C7-3C5E-104F-AE6E-20B8167A8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0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4/12/17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4/12/17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4/12/17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theme" Target="../theme/theme2.xml"/><Relationship Id="rId9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14400"/>
            <a:endParaRPr kern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14400"/>
            <a:endParaRPr kern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 defTabSz="914400">
              <a:buSzPct val="25000"/>
            </a:pPr>
            <a:fld id="{00000000-1234-1234-1234-123412341234}" type="slidenum">
              <a:rPr lang="en-US" sz="1200" ker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 defTabSz="914400">
                <a:buSzPct val="25000"/>
              </a:pPr>
              <a:t>‹#›</a:t>
            </a:fld>
            <a:endParaRPr lang="en-US" sz="1200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37220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cconlineed.instructure.com/courses/527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crawley@comcast.net" TargetMode="External"/><Relationship Id="rId3" Type="http://schemas.openxmlformats.org/officeDocument/2006/relationships/hyperlink" Target="mailto:katie@smarterservices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knolle@mpc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slid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35" t="8436" r="4467" b="20277"/>
          <a:stretch/>
        </p:blipFill>
        <p:spPr>
          <a:xfrm>
            <a:off x="914402" y="-1"/>
            <a:ext cx="10570108" cy="5068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267983"/>
            <a:ext cx="660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b="1" kern="0" dirty="0" smtClean="0">
                <a:solidFill>
                  <a:srgbClr val="000000"/>
                </a:solidFill>
                <a:latin typeface="Avenir Book"/>
                <a:cs typeface="Avenir Book"/>
                <a:sym typeface="Arial"/>
              </a:rPr>
              <a:t>Quest/SmarterMeasure™</a:t>
            </a:r>
          </a:p>
          <a:p>
            <a:pPr defTabSz="914400"/>
            <a:r>
              <a:rPr lang="en-US" sz="2000" b="1" kern="0" dirty="0" smtClean="0">
                <a:solidFill>
                  <a:srgbClr val="000000"/>
                </a:solidFill>
                <a:latin typeface="Avenir Book"/>
                <a:cs typeface="Avenir Book"/>
                <a:sym typeface="Arial"/>
              </a:rPr>
              <a:t>Learning Readiness Indicator™ (SM/LRI)  Webinar Series</a:t>
            </a:r>
            <a:endParaRPr lang="en-US" sz="2000" b="1" kern="0" dirty="0">
              <a:solidFill>
                <a:srgbClr val="000000"/>
              </a:solidFill>
              <a:latin typeface="Avenir Book"/>
              <a:cs typeface="Avenir Book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443" y="5140061"/>
            <a:ext cx="3125581" cy="48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7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 Trade Tech Issues Digital Badges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54954" y="2603500"/>
            <a:ext cx="9923354" cy="3416300"/>
          </a:xfrm>
        </p:spPr>
        <p:txBody>
          <a:bodyPr/>
          <a:lstStyle/>
          <a:p>
            <a:r>
              <a:rPr lang="en-US" sz="2400" dirty="0"/>
              <a:t>Students can self-enroll in the Quest for Success class.</a:t>
            </a:r>
          </a:p>
          <a:p>
            <a:r>
              <a:rPr lang="en-US" sz="2400" dirty="0"/>
              <a:t>This is often done at the request of an instructor or counselor.</a:t>
            </a:r>
          </a:p>
          <a:p>
            <a:r>
              <a:rPr lang="en-US" sz="2400" dirty="0"/>
              <a:t>Link is located on Canvas Help Menu -&gt; LATTC Canvas support page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665" y="4580792"/>
            <a:ext cx="7901626" cy="163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5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Module Completion – Student View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1619" y="1949940"/>
            <a:ext cx="5854430" cy="463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5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Module Completion – Instructor 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AppData\Local\Temp\SNAGHTML6d33dd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334" y="473076"/>
            <a:ext cx="6409666" cy="579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94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Module Completion – Badge Issue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2960" y="2626947"/>
            <a:ext cx="8599962" cy="315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8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Manual Issue after Verification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3738" y="2925885"/>
            <a:ext cx="9836284" cy="278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6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Badge Issue - Automated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4002" y="2319215"/>
            <a:ext cx="7151016" cy="438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0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Student View of Badges Not Earned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4005" y="2302382"/>
            <a:ext cx="6606564" cy="444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5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Student View of Badges Earned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011" r="10011"/>
          <a:stretch>
            <a:fillRect/>
          </a:stretch>
        </p:blipFill>
        <p:spPr>
          <a:xfrm>
            <a:off x="6633810" y="131242"/>
            <a:ext cx="4655514" cy="659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8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2737990"/>
          </a:xfrm>
        </p:spPr>
        <p:txBody>
          <a:bodyPr>
            <a:normAutofit/>
          </a:bodyPr>
          <a:lstStyle/>
          <a:p>
            <a:r>
              <a:rPr lang="en-US" sz="4000" dirty="0"/>
              <a:t>Students can Share a badge in multiple ways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132" r="16132"/>
          <a:stretch>
            <a:fillRect/>
          </a:stretch>
        </p:blipFill>
        <p:spPr>
          <a:xfrm>
            <a:off x="6739318" y="293172"/>
            <a:ext cx="4426914" cy="627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7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LACCD Digital Badge Site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9319" y="2118269"/>
            <a:ext cx="6413134" cy="438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4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Welcome and 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sz="2400" dirty="0" smtClean="0">
              <a:latin typeface="Avenir Book"/>
              <a:cs typeface="Avenir Book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Avenir Book"/>
                <a:cs typeface="Avenir Book"/>
              </a:rPr>
              <a:t>Anita </a:t>
            </a:r>
            <a:r>
              <a:rPr lang="en-US" sz="2400" dirty="0">
                <a:latin typeface="Avenir Book"/>
                <a:cs typeface="Avenir Book"/>
              </a:rPr>
              <a:t>Crawley, Readiness Coordinator, Online Education </a:t>
            </a:r>
            <a:r>
              <a:rPr lang="en-US" sz="2400" dirty="0" smtClean="0">
                <a:latin typeface="Avenir Book"/>
                <a:cs typeface="Avenir Book"/>
              </a:rPr>
              <a:t>Initiative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Avenir Book"/>
                <a:cs typeface="Avenir Book"/>
              </a:rPr>
              <a:t>Katie </a:t>
            </a:r>
            <a:r>
              <a:rPr lang="en-US" sz="2400" dirty="0">
                <a:latin typeface="Avenir Book"/>
                <a:cs typeface="Avenir Book"/>
              </a:rPr>
              <a:t>Winter, SmarterServices, Relationship Manager serving </a:t>
            </a:r>
            <a:r>
              <a:rPr lang="en-US" sz="2400" dirty="0" smtClean="0">
                <a:latin typeface="Avenir Book"/>
                <a:cs typeface="Avenir Book"/>
              </a:rPr>
              <a:t>CCC’s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venir Book"/>
              </a:rPr>
              <a:t>Linda Delzeit, Academic Technology Coordinator at LA Trade Technical </a:t>
            </a:r>
            <a:r>
              <a:rPr lang="en-US" sz="2400" dirty="0" smtClean="0">
                <a:latin typeface="Avenir Book"/>
              </a:rPr>
              <a:t>College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Avenir Book"/>
              </a:rPr>
              <a:t>Jon </a:t>
            </a:r>
            <a:r>
              <a:rPr lang="en-US" sz="2400" dirty="0" err="1" smtClean="0">
                <a:latin typeface="Avenir Book"/>
              </a:rPr>
              <a:t>Knolle</a:t>
            </a:r>
            <a:r>
              <a:rPr lang="en-US" sz="2400" dirty="0" smtClean="0">
                <a:latin typeface="Avenir Book"/>
              </a:rPr>
              <a:t>, Dean of Instruction, Monterey Peninsula College</a:t>
            </a:r>
            <a:endParaRPr lang="en-US" sz="2400" dirty="0"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65669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2500598"/>
          </a:xfrm>
        </p:spPr>
        <p:txBody>
          <a:bodyPr>
            <a:normAutofit/>
          </a:bodyPr>
          <a:lstStyle/>
          <a:p>
            <a:r>
              <a:rPr lang="en-US" sz="4000" dirty="0"/>
              <a:t>Shows All Available Badges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051" y="0"/>
            <a:ext cx="55912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3133644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Shows recently earned and students who share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756" r="19756"/>
          <a:stretch>
            <a:fillRect/>
          </a:stretch>
        </p:blipFill>
        <p:spPr>
          <a:xfrm>
            <a:off x="6809656" y="0"/>
            <a:ext cx="4532422" cy="642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3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254455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Badge Dashboard </a:t>
            </a:r>
            <a:br>
              <a:rPr lang="en-US" dirty="0"/>
            </a:br>
            <a:r>
              <a:rPr lang="en-US" dirty="0"/>
              <a:t>&amp; </a:t>
            </a:r>
            <a:br>
              <a:rPr lang="en-US" dirty="0"/>
            </a:br>
            <a:r>
              <a:rPr lang="en-US" dirty="0"/>
              <a:t>Detailed Report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827" y="0"/>
            <a:ext cx="5128704" cy="667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2E0E58"/>
                </a:solidFill>
              </a:rPr>
              <a:t>Linda </a:t>
            </a:r>
            <a:r>
              <a:rPr lang="en-US" sz="3200" b="1" dirty="0" err="1">
                <a:solidFill>
                  <a:srgbClr val="2E0E58"/>
                </a:solidFill>
              </a:rPr>
              <a:t>Delzeit</a:t>
            </a:r>
            <a:r>
              <a:rPr lang="en-US" sz="3200" b="1" dirty="0">
                <a:solidFill>
                  <a:srgbClr val="2E0E58"/>
                </a:solidFill>
              </a:rPr>
              <a:t> – DelzeiLD@lattc.edu</a:t>
            </a:r>
          </a:p>
        </p:txBody>
      </p:sp>
    </p:spTree>
    <p:extLst>
      <p:ext uri="{BB962C8B-B14F-4D97-AF65-F5344CB8AC3E}">
        <p14:creationId xmlns:p14="http://schemas.microsoft.com/office/powerpoint/2010/main" val="395013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Continuing the conversation</a:t>
            </a:r>
          </a:p>
          <a:p>
            <a:r>
              <a:rPr lang="en-US" sz="2400" dirty="0" smtClean="0"/>
              <a:t>Discussion Board =Readiness Resource Repository 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ccconlineed.instructure.com/courses/527</a:t>
            </a:r>
            <a:endParaRPr lang="en-US" sz="2400" dirty="0" smtClean="0"/>
          </a:p>
          <a:p>
            <a:r>
              <a:rPr lang="en-US" sz="2400" dirty="0" smtClean="0"/>
              <a:t>Best Practices Forum –example -  Badging at LATTC with Linda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51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Anita Crawley: </a:t>
            </a:r>
            <a:r>
              <a:rPr lang="en-US" sz="2400" dirty="0" smtClean="0">
                <a:hlinkClick r:id="rId2"/>
              </a:rPr>
              <a:t>acrawley@comcast.net</a:t>
            </a:r>
            <a:endParaRPr lang="en-US" sz="2400" dirty="0" smtClean="0"/>
          </a:p>
          <a:p>
            <a:r>
              <a:rPr lang="en-US" sz="2400" dirty="0" smtClean="0"/>
              <a:t>Katie Winter: </a:t>
            </a:r>
            <a:r>
              <a:rPr lang="en-US" sz="2400" dirty="0" smtClean="0">
                <a:hlinkClick r:id="rId3"/>
              </a:rPr>
              <a:t>katie@smarterservices.com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334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Moving from Quest/SM out-of -the box delivery to local customization</a:t>
            </a:r>
            <a:endParaRPr lang="en-US" sz="2400" b="1" dirty="0" smtClean="0"/>
          </a:p>
          <a:p>
            <a:r>
              <a:rPr lang="en-US" sz="2400" dirty="0" smtClean="0"/>
              <a:t>Quest – different strokes for different folks</a:t>
            </a:r>
          </a:p>
          <a:p>
            <a:r>
              <a:rPr lang="en-US" sz="2400" dirty="0" smtClean="0"/>
              <a:t>SM – data, tracking, and reporting</a:t>
            </a:r>
          </a:p>
          <a:p>
            <a:r>
              <a:rPr lang="en-US" sz="2400" dirty="0" smtClean="0"/>
              <a:t>MPC – badging, the basics</a:t>
            </a:r>
          </a:p>
          <a:p>
            <a:r>
              <a:rPr lang="en-US" sz="2400" dirty="0" smtClean="0"/>
              <a:t>LATTC – deployment, badging, accountability</a:t>
            </a:r>
          </a:p>
          <a:p>
            <a:r>
              <a:rPr lang="en-US" sz="2400" dirty="0" smtClean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409260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Some Challenges (Institutional &amp; Course Level)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How to know when students complete Quest? </a:t>
            </a:r>
          </a:p>
          <a:p>
            <a:r>
              <a:rPr lang="en-US" sz="3200" dirty="0" smtClean="0"/>
              <a:t>How to target appropriate readiness services to student needs?</a:t>
            </a:r>
          </a:p>
          <a:p>
            <a:r>
              <a:rPr lang="en-US" sz="3200" dirty="0" smtClean="0"/>
              <a:t>How to scale?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04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 – Pathways, Usage,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Prior to Day 1 through Week 3 (prospective, novice, and experienced online students)</a:t>
            </a:r>
          </a:p>
          <a:p>
            <a:endParaRPr lang="en-US" sz="2400" dirty="0" smtClean="0"/>
          </a:p>
          <a:p>
            <a:r>
              <a:rPr lang="en-US" sz="2400" dirty="0" smtClean="0"/>
              <a:t>Throughout Term (all online students)</a:t>
            </a:r>
          </a:p>
          <a:p>
            <a:endParaRPr lang="en-US" sz="2400" dirty="0" smtClean="0"/>
          </a:p>
          <a:p>
            <a:r>
              <a:rPr lang="en-US" sz="2400" dirty="0" smtClean="0"/>
              <a:t>Quest tracking in Canvas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788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 to SmarterMeasure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03200" indent="0">
              <a:buNone/>
            </a:pPr>
            <a:r>
              <a:rPr lang="en-US" sz="2200" dirty="0">
                <a:solidFill>
                  <a:srgbClr val="FF0000"/>
                </a:solidFill>
              </a:rPr>
              <a:t>SM is a </a:t>
            </a:r>
            <a:r>
              <a:rPr lang="en-US" sz="2200" i="1" dirty="0">
                <a:solidFill>
                  <a:srgbClr val="FF0000"/>
                </a:solidFill>
              </a:rPr>
              <a:t>Learning Readiness Indicator</a:t>
            </a:r>
            <a:r>
              <a:rPr lang="en-US" sz="2200" dirty="0">
                <a:solidFill>
                  <a:srgbClr val="FF0000"/>
                </a:solidFill>
              </a:rPr>
              <a:t> provided by </a:t>
            </a:r>
            <a:r>
              <a:rPr lang="en-US" sz="2200" i="1" dirty="0">
                <a:solidFill>
                  <a:srgbClr val="FF0000"/>
                </a:solidFill>
              </a:rPr>
              <a:t>SmarterServices</a:t>
            </a:r>
          </a:p>
          <a:p>
            <a:r>
              <a:rPr lang="en-US" sz="2200" dirty="0"/>
              <a:t>Assessment</a:t>
            </a:r>
          </a:p>
          <a:p>
            <a:r>
              <a:rPr lang="en-US" sz="2200" dirty="0"/>
              <a:t>Uses a Sequence of Activities</a:t>
            </a:r>
          </a:p>
          <a:p>
            <a:r>
              <a:rPr lang="en-US" sz="2200" dirty="0"/>
              <a:t>Measures the </a:t>
            </a:r>
            <a:r>
              <a:rPr lang="en-US" sz="2200" i="1" dirty="0"/>
              <a:t>degree </a:t>
            </a:r>
            <a:r>
              <a:rPr lang="en-US" sz="2200" dirty="0"/>
              <a:t>to which students possess the </a:t>
            </a:r>
            <a:r>
              <a:rPr lang="en-US" sz="2200" i="1" dirty="0"/>
              <a:t>non-cognitive skills</a:t>
            </a:r>
            <a:r>
              <a:rPr lang="en-US" sz="2200" dirty="0"/>
              <a:t> needed for success in an online, hybrid or technology-rich on-campus course</a:t>
            </a:r>
          </a:p>
          <a:p>
            <a:r>
              <a:rPr lang="en-US" sz="2200" dirty="0"/>
              <a:t>Does </a:t>
            </a:r>
            <a:r>
              <a:rPr lang="en-US" sz="2200" i="1" dirty="0"/>
              <a:t>not </a:t>
            </a:r>
            <a:r>
              <a:rPr lang="en-US" sz="2200" dirty="0"/>
              <a:t>rely on simple self-assessment questions </a:t>
            </a:r>
          </a:p>
          <a:p>
            <a:r>
              <a:rPr lang="en-US" sz="2200" dirty="0"/>
              <a:t>Immediate score and diagnostic interpretation of results to the student and to their college</a:t>
            </a:r>
          </a:p>
          <a:p>
            <a:r>
              <a:rPr lang="en-US" sz="2200" dirty="0"/>
              <a:t>Major benefits: Identify at-risk students, Increase Retention and Directs Students to resources and remediation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61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To Accessing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LTI Integration</a:t>
            </a:r>
          </a:p>
          <a:p>
            <a:r>
              <a:rPr lang="en-US" sz="2800" dirty="0"/>
              <a:t>Logging in to Admin Panel</a:t>
            </a:r>
          </a:p>
          <a:p>
            <a:pPr lvl="1"/>
            <a:r>
              <a:rPr lang="en-US" sz="2800" dirty="0"/>
              <a:t>Admin.smartermeasure.com</a:t>
            </a:r>
          </a:p>
          <a:p>
            <a:pPr lvl="1"/>
            <a:r>
              <a:rPr lang="en-US" sz="2800" dirty="0"/>
              <a:t>Login credentials</a:t>
            </a:r>
          </a:p>
          <a:p>
            <a:pPr lvl="1"/>
            <a:r>
              <a:rPr lang="en-US" sz="2800" dirty="0"/>
              <a:t>Click Analytics</a:t>
            </a:r>
          </a:p>
          <a:p>
            <a:pPr lvl="1"/>
            <a:r>
              <a:rPr lang="en-US" sz="2800" dirty="0"/>
              <a:t>Select Search Criteria, </a:t>
            </a:r>
            <a:r>
              <a:rPr lang="en-US" sz="2800" dirty="0" smtClean="0"/>
              <a:t>Search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38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60027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89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Badging At MPC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Jon Knolle</a:t>
            </a:r>
          </a:p>
          <a:p>
            <a:pPr marL="0" indent="0" algn="ctr">
              <a:buNone/>
            </a:pPr>
            <a:r>
              <a:rPr lang="en-US" dirty="0" smtClean="0"/>
              <a:t>Dean Of Instruction</a:t>
            </a:r>
          </a:p>
          <a:p>
            <a:pPr marL="0" indent="0" algn="ctr">
              <a:buNone/>
            </a:pPr>
            <a:r>
              <a:rPr lang="en-US" dirty="0" smtClean="0"/>
              <a:t>Monterey Peninsula College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jknolle@mpc.edu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26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1356</TotalTime>
  <Words>412</Words>
  <Application>Microsoft Macintosh PowerPoint</Application>
  <PresentationFormat>Widescreen</PresentationFormat>
  <Paragraphs>76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Avenir Book</vt:lpstr>
      <vt:lpstr>Calibri</vt:lpstr>
      <vt:lpstr>Century Gothic</vt:lpstr>
      <vt:lpstr>Wingdings 3</vt:lpstr>
      <vt:lpstr>Arial</vt:lpstr>
      <vt:lpstr>Ion Boardroom</vt:lpstr>
      <vt:lpstr>Office Theme</vt:lpstr>
      <vt:lpstr>PowerPoint Presentation</vt:lpstr>
      <vt:lpstr>Welcome and Introductions</vt:lpstr>
      <vt:lpstr>Agenda</vt:lpstr>
      <vt:lpstr>Some Challenges (Institutional &amp; Course Level)</vt:lpstr>
      <vt:lpstr>Quest – Pathways, Usage, Tracking</vt:lpstr>
      <vt:lpstr>Introduction to SmarterMeasure</vt:lpstr>
      <vt:lpstr>STEPS To Accessing the Data</vt:lpstr>
      <vt:lpstr>PowerPoint Presentation</vt:lpstr>
      <vt:lpstr>Badging At MPC</vt:lpstr>
      <vt:lpstr>LA Trade Tech Issues Digital Badges</vt:lpstr>
      <vt:lpstr>Module Completion – Student View</vt:lpstr>
      <vt:lpstr>Module Completion – Instructor View</vt:lpstr>
      <vt:lpstr>Module Completion – Badge Issue</vt:lpstr>
      <vt:lpstr>Manual Issue after Verification</vt:lpstr>
      <vt:lpstr>Badge Issue - Automated</vt:lpstr>
      <vt:lpstr>Student View of Badges Not Earned</vt:lpstr>
      <vt:lpstr>Student View of Badges Earned</vt:lpstr>
      <vt:lpstr>Students can Share a badge in multiple ways</vt:lpstr>
      <vt:lpstr>LACCD Digital Badge Site</vt:lpstr>
      <vt:lpstr>Shows All Available Badges</vt:lpstr>
      <vt:lpstr>Shows recently earned and students who share</vt:lpstr>
      <vt:lpstr>Badge Dashboard  &amp;  Detailed Report</vt:lpstr>
      <vt:lpstr>THANK YOU!</vt:lpstr>
      <vt:lpstr>Next Steps </vt:lpstr>
      <vt:lpstr>Contact Information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Trade Tech Issues Digital Badges</dc:title>
  <dc:creator>User</dc:creator>
  <cp:lastModifiedBy>Katie Winter</cp:lastModifiedBy>
  <cp:revision>22</cp:revision>
  <dcterms:created xsi:type="dcterms:W3CDTF">2017-04-07T04:20:59Z</dcterms:created>
  <dcterms:modified xsi:type="dcterms:W3CDTF">2017-04-12T20:39:56Z</dcterms:modified>
</cp:coreProperties>
</file>