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66" r:id="rId8"/>
    <p:sldId id="270" r:id="rId9"/>
    <p:sldId id="263" r:id="rId10"/>
    <p:sldId id="267" r:id="rId11"/>
    <p:sldId id="274" r:id="rId12"/>
    <p:sldId id="275" r:id="rId13"/>
    <p:sldId id="276" r:id="rId14"/>
    <p:sldId id="271" r:id="rId15"/>
    <p:sldId id="272" r:id="rId16"/>
    <p:sldId id="273" r:id="rId17"/>
    <p:sldId id="269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25"/>
    <a:srgbClr val="C41130"/>
    <a:srgbClr val="C41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4" autoAdjust="0"/>
    <p:restoredTop sz="94745"/>
  </p:normalViewPr>
  <p:slideViewPr>
    <p:cSldViewPr snapToGrid="0" snapToObjects="1">
      <p:cViewPr varScale="1">
        <p:scale>
          <a:sx n="61" d="100"/>
          <a:sy n="61" d="100"/>
        </p:scale>
        <p:origin x="1116" y="2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Dual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2"/>
                <c:pt idx="0">
                  <c:v>*MUS</c:v>
                </c:pt>
                <c:pt idx="1">
                  <c:v>*PSY</c:v>
                </c:pt>
                <c:pt idx="2">
                  <c:v>*HIST</c:v>
                </c:pt>
                <c:pt idx="3">
                  <c:v>*A</c:v>
                </c:pt>
                <c:pt idx="4">
                  <c:v>*KINE</c:v>
                </c:pt>
                <c:pt idx="5">
                  <c:v>*EMT</c:v>
                </c:pt>
                <c:pt idx="6">
                  <c:v>*MATH</c:v>
                </c:pt>
                <c:pt idx="7">
                  <c:v>WELD</c:v>
                </c:pt>
                <c:pt idx="8">
                  <c:v>TA</c:v>
                </c:pt>
                <c:pt idx="9">
                  <c:v>CIS</c:v>
                </c:pt>
                <c:pt idx="10">
                  <c:v>*ACR</c:v>
                </c:pt>
                <c:pt idx="11">
                  <c:v>*DDP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1</c:v>
                </c:pt>
                <c:pt idx="1">
                  <c:v>0.98</c:v>
                </c:pt>
                <c:pt idx="2">
                  <c:v>0.96</c:v>
                </c:pt>
                <c:pt idx="3">
                  <c:v>0.95</c:v>
                </c:pt>
                <c:pt idx="4">
                  <c:v>0.95</c:v>
                </c:pt>
                <c:pt idx="5">
                  <c:v>0.9</c:v>
                </c:pt>
                <c:pt idx="6">
                  <c:v>0.82</c:v>
                </c:pt>
                <c:pt idx="7">
                  <c:v>0.8</c:v>
                </c:pt>
                <c:pt idx="8">
                  <c:v>0.79</c:v>
                </c:pt>
                <c:pt idx="9">
                  <c:v>0.64</c:v>
                </c:pt>
                <c:pt idx="10">
                  <c:v>0.59</c:v>
                </c:pt>
                <c:pt idx="1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E-4EDF-BD3C-4D7F6DADD91E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COD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2"/>
                <c:pt idx="0">
                  <c:v>*MUS</c:v>
                </c:pt>
                <c:pt idx="1">
                  <c:v>*PSY</c:v>
                </c:pt>
                <c:pt idx="2">
                  <c:v>*HIST</c:v>
                </c:pt>
                <c:pt idx="3">
                  <c:v>*A</c:v>
                </c:pt>
                <c:pt idx="4">
                  <c:v>*KINE</c:v>
                </c:pt>
                <c:pt idx="5">
                  <c:v>*EMT</c:v>
                </c:pt>
                <c:pt idx="6">
                  <c:v>*MATH</c:v>
                </c:pt>
                <c:pt idx="7">
                  <c:v>WELD</c:v>
                </c:pt>
                <c:pt idx="8">
                  <c:v>TA</c:v>
                </c:pt>
                <c:pt idx="9">
                  <c:v>CIS</c:v>
                </c:pt>
                <c:pt idx="10">
                  <c:v>*ACR</c:v>
                </c:pt>
                <c:pt idx="11">
                  <c:v>*DDP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0.76</c:v>
                </c:pt>
                <c:pt idx="1">
                  <c:v>0.72</c:v>
                </c:pt>
                <c:pt idx="2">
                  <c:v>0.78</c:v>
                </c:pt>
                <c:pt idx="3">
                  <c:v>0.65</c:v>
                </c:pt>
                <c:pt idx="4">
                  <c:v>0.76</c:v>
                </c:pt>
                <c:pt idx="5">
                  <c:v>0.41</c:v>
                </c:pt>
                <c:pt idx="6">
                  <c:v>0.47</c:v>
                </c:pt>
                <c:pt idx="7">
                  <c:v>0.76</c:v>
                </c:pt>
                <c:pt idx="8">
                  <c:v>0.7</c:v>
                </c:pt>
                <c:pt idx="9">
                  <c:v>0.46</c:v>
                </c:pt>
                <c:pt idx="10">
                  <c:v>0.9</c:v>
                </c:pt>
                <c:pt idx="1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5E-4EDF-BD3C-4D7F6DADD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2920975"/>
        <c:axId val="1772918479"/>
      </c:barChart>
      <c:catAx>
        <c:axId val="177292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2918479"/>
        <c:crosses val="autoZero"/>
        <c:auto val="1"/>
        <c:lblAlgn val="ctr"/>
        <c:lblOffset val="100"/>
        <c:noMultiLvlLbl val="0"/>
      </c:catAx>
      <c:valAx>
        <c:axId val="177291847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2920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BC71-7D1A-2D41-87E2-140D998A60D9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15F2-51A9-7448-9C5A-190E87A6E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1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15F2-51A9-7448-9C5A-190E87A6E5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2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7F2398-A03F-F243-B893-DBB2D7B13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7355"/>
          <a:stretch/>
        </p:blipFill>
        <p:spPr>
          <a:xfrm>
            <a:off x="0" y="322263"/>
            <a:ext cx="12192000" cy="6535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A50B3F-F38B-E848-9B17-197D479B5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5875"/>
            <a:ext cx="9144000" cy="2224088"/>
          </a:xfrm>
        </p:spPr>
        <p:txBody>
          <a:bodyPr anchor="b">
            <a:normAutofit/>
          </a:bodyPr>
          <a:lstStyle>
            <a:lvl1pPr algn="ctr">
              <a:defRPr sz="6000" b="0" i="0">
                <a:solidFill>
                  <a:schemeClr val="bg1"/>
                </a:solidFill>
                <a:latin typeface="DIN Condense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A0326-D70C-4A4C-AD80-80346A3CD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774"/>
            <a:ext cx="9144000" cy="13430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DIN" panose="02000503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1DD3F-9429-7743-AD6D-C86C5C38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630791-86E9-1D46-88FA-790C8961E8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2F0FB0-1B54-CD44-B1E4-47D98F68EF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49703"/>
            <a:ext cx="12192000" cy="58466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DC8D0-EBF7-6043-AC3B-6E2E7CB27F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0" y="3683000"/>
            <a:ext cx="9144000" cy="0"/>
          </a:xfrm>
          <a:prstGeom prst="line">
            <a:avLst/>
          </a:prstGeom>
          <a:ln w="28575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F9D8406-CE38-574B-8690-9A27CF8B17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-246263"/>
            <a:ext cx="3200400" cy="1343024"/>
          </a:xfrm>
          <a:prstGeom prst="rect">
            <a:avLst/>
          </a:prstGeom>
          <a:solidFill>
            <a:schemeClr val="bg1"/>
          </a:solidFill>
          <a:ln w="57150">
            <a:solidFill>
              <a:srgbClr val="FFC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College of the Desert">
            <a:extLst>
              <a:ext uri="{FF2B5EF4-FFF2-40B4-BE49-F238E27FC236}">
                <a16:creationId xmlns:a16="http://schemas.microsoft.com/office/drawing/2014/main" id="{9FB7B05B-264E-F04A-AA5F-4106FF1A0F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064" y="170539"/>
            <a:ext cx="2980778" cy="8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1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9587BA-8D04-9F45-B020-48535E9373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5855" b="44286"/>
          <a:stretch/>
        </p:blipFill>
        <p:spPr>
          <a:xfrm>
            <a:off x="-1" y="4248819"/>
            <a:ext cx="12306301" cy="275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FF3F7F-B786-374B-934F-BB2C9CA3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DIN Condense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E6691-B256-2C41-B131-27BF9A9B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DIN-Regular" pitchFamily="2" charset="0"/>
              </a:defRPr>
            </a:lvl1pPr>
            <a:lvl2pPr>
              <a:defRPr b="0" i="0">
                <a:latin typeface="DIN-Regular" pitchFamily="2" charset="0"/>
              </a:defRPr>
            </a:lvl2pPr>
            <a:lvl3pPr>
              <a:defRPr b="0" i="0">
                <a:latin typeface="DIN-Regular" pitchFamily="2" charset="0"/>
              </a:defRPr>
            </a:lvl3pPr>
            <a:lvl4pPr>
              <a:defRPr b="0" i="0">
                <a:latin typeface="DIN-Regular" pitchFamily="2" charset="0"/>
              </a:defRPr>
            </a:lvl4pPr>
            <a:lvl5pPr>
              <a:defRPr b="0" i="0">
                <a:latin typeface="DIN-Regular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62803-36A0-5A4D-91CE-1D854F0A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791-86E9-1D46-88FA-790C8961E89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1AC035-5532-7843-B73D-91BF19AF65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8200" y="1621780"/>
            <a:ext cx="10515600" cy="0"/>
          </a:xfrm>
          <a:prstGeom prst="line">
            <a:avLst/>
          </a:prstGeom>
          <a:ln w="38100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DEEE717-C80F-3A48-8D89-06E4E480D6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334963"/>
          </a:xfrm>
          <a:prstGeom prst="rect">
            <a:avLst/>
          </a:prstGeom>
          <a:solidFill>
            <a:srgbClr val="C41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 descr="COD Logo in a red Box">
            <a:extLst>
              <a:ext uri="{FF2B5EF4-FFF2-40B4-BE49-F238E27FC236}">
                <a16:creationId xmlns:a16="http://schemas.microsoft.com/office/drawing/2014/main" id="{7AE97812-EED4-B342-96A8-681E9CED7661}"/>
              </a:ext>
            </a:extLst>
          </p:cNvPr>
          <p:cNvGrpSpPr/>
          <p:nvPr userDrawn="1"/>
        </p:nvGrpSpPr>
        <p:grpSpPr>
          <a:xfrm>
            <a:off x="0" y="5749929"/>
            <a:ext cx="2857500" cy="1943092"/>
            <a:chOff x="9198283" y="5886454"/>
            <a:chExt cx="2857500" cy="19430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0CA5E6-1F03-7043-8C7D-116A0AFF19D2}"/>
                </a:ext>
              </a:extLst>
            </p:cNvPr>
            <p:cNvSpPr/>
            <p:nvPr userDrawn="1"/>
          </p:nvSpPr>
          <p:spPr>
            <a:xfrm>
              <a:off x="9198283" y="5886454"/>
              <a:ext cx="2857500" cy="1943092"/>
            </a:xfrm>
            <a:prstGeom prst="rect">
              <a:avLst/>
            </a:prstGeom>
            <a:solidFill>
              <a:srgbClr val="C41130"/>
            </a:solidFill>
            <a:ln w="57150">
              <a:solidFill>
                <a:srgbClr val="FFC4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CF9404B-EC06-6842-934E-84B109A366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53984"/>
            <a:stretch/>
          </p:blipFill>
          <p:spPr>
            <a:xfrm>
              <a:off x="9379258" y="5952589"/>
              <a:ext cx="2495550" cy="73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06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26B81F-B822-EC48-A7D2-EEBD85D4CF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5855" b="44286"/>
          <a:stretch/>
        </p:blipFill>
        <p:spPr>
          <a:xfrm>
            <a:off x="-1" y="4248819"/>
            <a:ext cx="12306301" cy="275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50010B-B24D-F64A-B283-6BB433B5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613013"/>
          </a:xfrm>
        </p:spPr>
        <p:txBody>
          <a:bodyPr anchor="b"/>
          <a:lstStyle>
            <a:lvl1pPr algn="ctr">
              <a:defRPr sz="6000" b="0" i="0">
                <a:latin typeface="DIN Condense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1CDB-0EE8-D243-B429-B3863ECAC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DIN" panose="0200050303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06182-DD13-4F48-8375-7DB1A929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791-86E9-1D46-88FA-790C8961E8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083155-3123-204A-B4DF-2DEB6DE150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8200" y="4444355"/>
            <a:ext cx="10515600" cy="0"/>
          </a:xfrm>
          <a:prstGeom prst="line">
            <a:avLst/>
          </a:prstGeom>
          <a:ln w="38100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A630771-A2E2-2C45-990A-5FC61CF777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334963"/>
          </a:xfrm>
          <a:prstGeom prst="rect">
            <a:avLst/>
          </a:prstGeom>
          <a:solidFill>
            <a:srgbClr val="C41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 descr="COD Logo in a red Box">
            <a:extLst>
              <a:ext uri="{FF2B5EF4-FFF2-40B4-BE49-F238E27FC236}">
                <a16:creationId xmlns:a16="http://schemas.microsoft.com/office/drawing/2014/main" id="{0A57A8B7-E26D-411B-8424-06B7713253B2}"/>
              </a:ext>
            </a:extLst>
          </p:cNvPr>
          <p:cNvGrpSpPr/>
          <p:nvPr userDrawn="1"/>
        </p:nvGrpSpPr>
        <p:grpSpPr>
          <a:xfrm>
            <a:off x="0" y="5749929"/>
            <a:ext cx="2857500" cy="1943092"/>
            <a:chOff x="9198283" y="5886454"/>
            <a:chExt cx="2857500" cy="19430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F3F6F6-27D9-4B14-9CB9-C05A08C1C98C}"/>
                </a:ext>
              </a:extLst>
            </p:cNvPr>
            <p:cNvSpPr/>
            <p:nvPr userDrawn="1"/>
          </p:nvSpPr>
          <p:spPr>
            <a:xfrm>
              <a:off x="9198283" y="5886454"/>
              <a:ext cx="2857500" cy="1943092"/>
            </a:xfrm>
            <a:prstGeom prst="rect">
              <a:avLst/>
            </a:prstGeom>
            <a:solidFill>
              <a:srgbClr val="C41130"/>
            </a:solidFill>
            <a:ln w="57150">
              <a:solidFill>
                <a:srgbClr val="FFC4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E7E4193-CE05-4DCC-A404-FB89CD0481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53984"/>
            <a:stretch/>
          </p:blipFill>
          <p:spPr>
            <a:xfrm>
              <a:off x="9379258" y="5952589"/>
              <a:ext cx="2495550" cy="73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555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8359312-01EB-A54A-9F6D-CEB84089B5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5497" b="45739"/>
          <a:stretch/>
        </p:blipFill>
        <p:spPr>
          <a:xfrm>
            <a:off x="9972674" y="4587509"/>
            <a:ext cx="2567366" cy="25879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F0C394-E003-FF49-A7E4-BC678209FC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534" r="6168"/>
          <a:stretch/>
        </p:blipFill>
        <p:spPr>
          <a:xfrm>
            <a:off x="-98425" y="0"/>
            <a:ext cx="634206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502A6-F815-6B41-92FB-D7AA2769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837" y="365125"/>
            <a:ext cx="4991100" cy="1460500"/>
          </a:xfrm>
        </p:spPr>
        <p:txBody>
          <a:bodyPr/>
          <a:lstStyle>
            <a:lvl1pPr>
              <a:defRPr b="0" i="0">
                <a:latin typeface="DIN Condense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DF0A1-21D7-5D43-A270-19F83F651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0837" y="1825625"/>
            <a:ext cx="5181600" cy="4351338"/>
          </a:xfrm>
        </p:spPr>
        <p:txBody>
          <a:bodyPr/>
          <a:lstStyle>
            <a:lvl1pPr>
              <a:defRPr b="0" i="0">
                <a:latin typeface="DIN" panose="02000503030000020004" pitchFamily="2" charset="0"/>
              </a:defRPr>
            </a:lvl1pPr>
            <a:lvl2pPr>
              <a:defRPr b="0" i="0">
                <a:latin typeface="DIN" panose="02000503030000020004" pitchFamily="2" charset="0"/>
              </a:defRPr>
            </a:lvl2pPr>
            <a:lvl3pPr>
              <a:defRPr b="0" i="0">
                <a:latin typeface="DIN" panose="02000503030000020004" pitchFamily="2" charset="0"/>
              </a:defRPr>
            </a:lvl3pPr>
            <a:lvl4pPr>
              <a:defRPr b="0" i="0">
                <a:latin typeface="DIN" panose="02000503030000020004" pitchFamily="2" charset="0"/>
              </a:defRPr>
            </a:lvl4pPr>
            <a:lvl5pPr>
              <a:defRPr b="0" i="0">
                <a:latin typeface="DIN" panose="02000503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A57E4-AFCB-C24A-90DA-D87F88F0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791-86E9-1D46-88FA-790C8961E89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 descr="COD Logo in a red Box">
            <a:extLst>
              <a:ext uri="{FF2B5EF4-FFF2-40B4-BE49-F238E27FC236}">
                <a16:creationId xmlns:a16="http://schemas.microsoft.com/office/drawing/2014/main" id="{BE70835C-7CAA-47FA-B979-D154018183DF}"/>
              </a:ext>
            </a:extLst>
          </p:cNvPr>
          <p:cNvGrpSpPr/>
          <p:nvPr userDrawn="1"/>
        </p:nvGrpSpPr>
        <p:grpSpPr>
          <a:xfrm>
            <a:off x="-98425" y="5749929"/>
            <a:ext cx="2857500" cy="1943092"/>
            <a:chOff x="9198283" y="5886454"/>
            <a:chExt cx="2857500" cy="19430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7A306-EAC4-4E8C-9525-B91C3ECD585B}"/>
                </a:ext>
              </a:extLst>
            </p:cNvPr>
            <p:cNvSpPr/>
            <p:nvPr userDrawn="1"/>
          </p:nvSpPr>
          <p:spPr>
            <a:xfrm>
              <a:off x="9198283" y="5886454"/>
              <a:ext cx="2857500" cy="1943092"/>
            </a:xfrm>
            <a:prstGeom prst="rect">
              <a:avLst/>
            </a:prstGeom>
            <a:solidFill>
              <a:srgbClr val="C41130"/>
            </a:solidFill>
            <a:ln w="57150">
              <a:solidFill>
                <a:srgbClr val="FFC4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1EF8F8-E921-481F-9E6C-A65853770A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b="53984"/>
            <a:stretch/>
          </p:blipFill>
          <p:spPr>
            <a:xfrm>
              <a:off x="9379258" y="5952589"/>
              <a:ext cx="2495550" cy="73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26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9B528A-FF5E-FD4E-BA63-D1D190BFDC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5855" b="44286"/>
          <a:stretch/>
        </p:blipFill>
        <p:spPr>
          <a:xfrm>
            <a:off x="-1" y="4248819"/>
            <a:ext cx="12306301" cy="275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57F405-2563-1948-A55A-1A1B33CF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5625"/>
            <a:ext cx="10515600" cy="1325563"/>
          </a:xfrm>
        </p:spPr>
        <p:txBody>
          <a:bodyPr/>
          <a:lstStyle>
            <a:lvl1pPr>
              <a:defRPr b="0" i="0">
                <a:latin typeface="DIN-Bold" panose="020005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B2F06-913C-8E47-B049-3D7C4992A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27225"/>
            <a:ext cx="5157787" cy="728341"/>
          </a:xfrm>
        </p:spPr>
        <p:txBody>
          <a:bodyPr anchor="b"/>
          <a:lstStyle>
            <a:lvl1pPr marL="0" indent="0">
              <a:buNone/>
              <a:defRPr sz="2400" b="1" i="0">
                <a:latin typeface="DIN Condense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17114-E6A3-A94A-9379-CE535C4D6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5575"/>
            <a:ext cx="5157787" cy="3489325"/>
          </a:xfrm>
        </p:spPr>
        <p:txBody>
          <a:bodyPr/>
          <a:lstStyle>
            <a:lvl1pPr>
              <a:defRPr b="0" i="0">
                <a:latin typeface="DIN-Regular" pitchFamily="2" charset="0"/>
              </a:defRPr>
            </a:lvl1pPr>
            <a:lvl2pPr>
              <a:defRPr b="0" i="0">
                <a:latin typeface="DIN-Regular" pitchFamily="2" charset="0"/>
              </a:defRPr>
            </a:lvl2pPr>
            <a:lvl3pPr>
              <a:defRPr b="0" i="0">
                <a:latin typeface="DIN-Regular" pitchFamily="2" charset="0"/>
              </a:defRPr>
            </a:lvl3pPr>
            <a:lvl4pPr>
              <a:defRPr b="0" i="0">
                <a:latin typeface="DIN-Regular" pitchFamily="2" charset="0"/>
              </a:defRPr>
            </a:lvl4pPr>
            <a:lvl5pPr>
              <a:defRPr b="0" i="0">
                <a:latin typeface="DIN-Regular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85083-40D1-884C-81D8-C2ED25C2B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27225"/>
            <a:ext cx="5183188" cy="728341"/>
          </a:xfrm>
        </p:spPr>
        <p:txBody>
          <a:bodyPr anchor="b"/>
          <a:lstStyle>
            <a:lvl1pPr marL="0" indent="0">
              <a:buNone/>
              <a:defRPr sz="2400" b="1" i="0">
                <a:latin typeface="DIN Condense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1A57BC-EECD-8C49-8A34-ECCFADED2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5575"/>
            <a:ext cx="5183188" cy="3489325"/>
          </a:xfrm>
        </p:spPr>
        <p:txBody>
          <a:bodyPr/>
          <a:lstStyle>
            <a:lvl1pPr>
              <a:defRPr b="0" i="0">
                <a:latin typeface="DIN-Regular" pitchFamily="2" charset="0"/>
              </a:defRPr>
            </a:lvl1pPr>
            <a:lvl2pPr>
              <a:defRPr b="0" i="0">
                <a:latin typeface="DIN-Regular" pitchFamily="2" charset="0"/>
              </a:defRPr>
            </a:lvl2pPr>
            <a:lvl3pPr>
              <a:defRPr b="0" i="0">
                <a:latin typeface="DIN-Regular" pitchFamily="2" charset="0"/>
              </a:defRPr>
            </a:lvl3pPr>
            <a:lvl4pPr>
              <a:defRPr b="0" i="0">
                <a:latin typeface="DIN-Regular" pitchFamily="2" charset="0"/>
              </a:defRPr>
            </a:lvl4pPr>
            <a:lvl5pPr>
              <a:defRPr b="0" i="0">
                <a:latin typeface="DIN-Regular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67898-45AD-834E-8104-0E92F14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791-86E9-1D46-88FA-790C8961E89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2D22F7-860D-4E47-811F-F7C0AF624A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1715"/>
          <a:stretch/>
        </p:blipFill>
        <p:spPr>
          <a:xfrm>
            <a:off x="0" y="-167952"/>
            <a:ext cx="12192000" cy="51479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C8C6DE-286D-E34D-990F-DC3D2B99D9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8200" y="1621780"/>
            <a:ext cx="10515600" cy="0"/>
          </a:xfrm>
          <a:prstGeom prst="line">
            <a:avLst/>
          </a:prstGeom>
          <a:ln w="38100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 descr="COD Logo in a red Box">
            <a:extLst>
              <a:ext uri="{FF2B5EF4-FFF2-40B4-BE49-F238E27FC236}">
                <a16:creationId xmlns:a16="http://schemas.microsoft.com/office/drawing/2014/main" id="{C9F6BB75-5986-468D-A795-198D1E71AF3F}"/>
              </a:ext>
            </a:extLst>
          </p:cNvPr>
          <p:cNvGrpSpPr/>
          <p:nvPr userDrawn="1"/>
        </p:nvGrpSpPr>
        <p:grpSpPr>
          <a:xfrm>
            <a:off x="0" y="5718542"/>
            <a:ext cx="2857500" cy="1943092"/>
            <a:chOff x="9198283" y="5886454"/>
            <a:chExt cx="2857500" cy="194309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4D98D2-B078-4290-8049-75CDDD5F4F78}"/>
                </a:ext>
              </a:extLst>
            </p:cNvPr>
            <p:cNvSpPr/>
            <p:nvPr userDrawn="1"/>
          </p:nvSpPr>
          <p:spPr>
            <a:xfrm>
              <a:off x="9198283" y="5886454"/>
              <a:ext cx="2857500" cy="1943092"/>
            </a:xfrm>
            <a:prstGeom prst="rect">
              <a:avLst/>
            </a:prstGeom>
            <a:solidFill>
              <a:srgbClr val="C41130"/>
            </a:solidFill>
            <a:ln w="57150">
              <a:solidFill>
                <a:srgbClr val="FFC4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F8B8D9C-A48F-4528-A3A2-9926F6E935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b="53984"/>
            <a:stretch/>
          </p:blipFill>
          <p:spPr>
            <a:xfrm>
              <a:off x="9379258" y="5952589"/>
              <a:ext cx="2495550" cy="73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626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F8E8D4-9C34-AF43-9D84-DD76D8238D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5855" b="44286"/>
          <a:stretch/>
        </p:blipFill>
        <p:spPr>
          <a:xfrm>
            <a:off x="-1" y="4248819"/>
            <a:ext cx="12306301" cy="275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730BFD-5EA7-0943-A5A6-77CB6391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5325"/>
            <a:ext cx="10515600" cy="1325563"/>
          </a:xfrm>
        </p:spPr>
        <p:txBody>
          <a:bodyPr>
            <a:noAutofit/>
          </a:bodyPr>
          <a:lstStyle>
            <a:lvl1pPr algn="ctr">
              <a:defRPr sz="6000" b="0" i="0">
                <a:latin typeface="DIN-Bold" panose="020005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17626-FA5F-9040-9F99-7921616B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791-86E9-1D46-88FA-790C8961E89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E9FF7-F780-C842-8B80-D4F2873583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2700"/>
          <a:stretch/>
        </p:blipFill>
        <p:spPr>
          <a:xfrm>
            <a:off x="0" y="-167952"/>
            <a:ext cx="12192000" cy="50428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383E4-944E-394D-9C1B-E56F218AAE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8200" y="3593455"/>
            <a:ext cx="10515600" cy="0"/>
          </a:xfrm>
          <a:prstGeom prst="line">
            <a:avLst/>
          </a:prstGeom>
          <a:ln w="38100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 descr="COD Logo in a red Box">
            <a:extLst>
              <a:ext uri="{FF2B5EF4-FFF2-40B4-BE49-F238E27FC236}">
                <a16:creationId xmlns:a16="http://schemas.microsoft.com/office/drawing/2014/main" id="{AE3E2263-661D-4104-B9F6-FA97C9B2DDE1}"/>
              </a:ext>
            </a:extLst>
          </p:cNvPr>
          <p:cNvGrpSpPr/>
          <p:nvPr userDrawn="1"/>
        </p:nvGrpSpPr>
        <p:grpSpPr>
          <a:xfrm>
            <a:off x="19050" y="5641134"/>
            <a:ext cx="2857500" cy="1943092"/>
            <a:chOff x="9198283" y="5886454"/>
            <a:chExt cx="2857500" cy="19430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623767-C040-477E-9718-659C903C98F3}"/>
                </a:ext>
              </a:extLst>
            </p:cNvPr>
            <p:cNvSpPr/>
            <p:nvPr userDrawn="1"/>
          </p:nvSpPr>
          <p:spPr>
            <a:xfrm>
              <a:off x="9198283" y="5886454"/>
              <a:ext cx="2857500" cy="1943092"/>
            </a:xfrm>
            <a:prstGeom prst="rect">
              <a:avLst/>
            </a:prstGeom>
            <a:solidFill>
              <a:srgbClr val="C41130"/>
            </a:solidFill>
            <a:ln w="57150">
              <a:solidFill>
                <a:srgbClr val="FFC4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BC97F9-4E4A-487C-8A59-CF66BCA5243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b="53984"/>
            <a:stretch/>
          </p:blipFill>
          <p:spPr>
            <a:xfrm>
              <a:off x="9379258" y="5952589"/>
              <a:ext cx="2495550" cy="73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201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A42C2C-2C10-E04E-A2F4-2B995EAF6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5855" b="44286"/>
          <a:stretch/>
        </p:blipFill>
        <p:spPr>
          <a:xfrm>
            <a:off x="-1" y="4248819"/>
            <a:ext cx="12306301" cy="27552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2DD91-8133-C440-95C7-0A9D1A43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791-86E9-1D46-88FA-790C8961E89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2B1216-5625-A34F-AC36-D0677F4CD2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2700"/>
          <a:stretch/>
        </p:blipFill>
        <p:spPr>
          <a:xfrm>
            <a:off x="0" y="-167952"/>
            <a:ext cx="12192000" cy="504284"/>
          </a:xfrm>
          <a:prstGeom prst="rect">
            <a:avLst/>
          </a:prstGeom>
        </p:spPr>
      </p:pic>
      <p:grpSp>
        <p:nvGrpSpPr>
          <p:cNvPr id="7" name="Group 6" descr="COD Logo in a red Box">
            <a:extLst>
              <a:ext uri="{FF2B5EF4-FFF2-40B4-BE49-F238E27FC236}">
                <a16:creationId xmlns:a16="http://schemas.microsoft.com/office/drawing/2014/main" id="{95D1A039-3643-4FA9-AF52-6CF141175568}"/>
              </a:ext>
            </a:extLst>
          </p:cNvPr>
          <p:cNvGrpSpPr/>
          <p:nvPr userDrawn="1"/>
        </p:nvGrpSpPr>
        <p:grpSpPr>
          <a:xfrm>
            <a:off x="19050" y="5641134"/>
            <a:ext cx="2857500" cy="1943092"/>
            <a:chOff x="9198283" y="5886454"/>
            <a:chExt cx="2857500" cy="19430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E7906E-878D-4E3C-A597-E50DBE6E5033}"/>
                </a:ext>
              </a:extLst>
            </p:cNvPr>
            <p:cNvSpPr/>
            <p:nvPr userDrawn="1"/>
          </p:nvSpPr>
          <p:spPr>
            <a:xfrm>
              <a:off x="9198283" y="5886454"/>
              <a:ext cx="2857500" cy="1943092"/>
            </a:xfrm>
            <a:prstGeom prst="rect">
              <a:avLst/>
            </a:prstGeom>
            <a:solidFill>
              <a:srgbClr val="C41130"/>
            </a:solidFill>
            <a:ln w="57150">
              <a:solidFill>
                <a:srgbClr val="FFC4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77CE2A-E71C-42BC-8028-D9FDB8D17C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b="53984"/>
            <a:stretch/>
          </p:blipFill>
          <p:spPr>
            <a:xfrm>
              <a:off x="9379258" y="5952589"/>
              <a:ext cx="2495550" cy="73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91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7A9173-BC61-4349-B565-758B9FFE4B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5855" b="44286"/>
          <a:stretch/>
        </p:blipFill>
        <p:spPr>
          <a:xfrm>
            <a:off x="-1" y="4248819"/>
            <a:ext cx="12306301" cy="275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000C61-36A3-3449-B484-1F1B2363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DIN Condense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20CB3-393A-0348-B89D-7598FC52B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DIN-Regular" pitchFamily="2" charset="0"/>
              </a:defRPr>
            </a:lvl1pPr>
            <a:lvl2pPr>
              <a:defRPr sz="2800" b="0" i="0">
                <a:latin typeface="DIN-Regular" pitchFamily="2" charset="0"/>
              </a:defRPr>
            </a:lvl2pPr>
            <a:lvl3pPr>
              <a:defRPr sz="2400" b="0" i="0">
                <a:latin typeface="DIN-Regular" pitchFamily="2" charset="0"/>
              </a:defRPr>
            </a:lvl3pPr>
            <a:lvl4pPr>
              <a:defRPr sz="2000" b="0" i="0">
                <a:latin typeface="DIN-Regular" pitchFamily="2" charset="0"/>
              </a:defRPr>
            </a:lvl4pPr>
            <a:lvl5pPr>
              <a:defRPr sz="2000" b="0" i="0">
                <a:latin typeface="DIN-Regular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F9556-8E98-2F4F-9B53-96061EAFD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DIN-Regular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F7F5E-E1D1-B548-9464-0D11F7C2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791-86E9-1D46-88FA-790C8961E89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6044DD-0C2E-5248-942E-76A87569B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2700"/>
          <a:stretch/>
        </p:blipFill>
        <p:spPr>
          <a:xfrm>
            <a:off x="0" y="-167952"/>
            <a:ext cx="12192000" cy="5042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BECF9D-7B03-5446-BF52-5B9EEC5EDC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029200" y="987425"/>
            <a:ext cx="0" cy="4981575"/>
          </a:xfrm>
          <a:prstGeom prst="line">
            <a:avLst/>
          </a:prstGeom>
          <a:ln w="38100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 descr="COD Logo in a red Box">
            <a:extLst>
              <a:ext uri="{FF2B5EF4-FFF2-40B4-BE49-F238E27FC236}">
                <a16:creationId xmlns:a16="http://schemas.microsoft.com/office/drawing/2014/main" id="{84408B02-5D18-4A75-8B90-86A78B7850A6}"/>
              </a:ext>
            </a:extLst>
          </p:cNvPr>
          <p:cNvGrpSpPr/>
          <p:nvPr userDrawn="1"/>
        </p:nvGrpSpPr>
        <p:grpSpPr>
          <a:xfrm>
            <a:off x="19050" y="5641134"/>
            <a:ext cx="2857500" cy="1943092"/>
            <a:chOff x="9198283" y="5886454"/>
            <a:chExt cx="2857500" cy="1943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9915DA-2B66-4767-A946-AB84603DE086}"/>
                </a:ext>
              </a:extLst>
            </p:cNvPr>
            <p:cNvSpPr/>
            <p:nvPr userDrawn="1"/>
          </p:nvSpPr>
          <p:spPr>
            <a:xfrm>
              <a:off x="9198283" y="5886454"/>
              <a:ext cx="2857500" cy="1943092"/>
            </a:xfrm>
            <a:prstGeom prst="rect">
              <a:avLst/>
            </a:prstGeom>
            <a:solidFill>
              <a:srgbClr val="C41130"/>
            </a:solidFill>
            <a:ln w="57150">
              <a:solidFill>
                <a:srgbClr val="FFC4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2C6820-79C1-41D6-8BD6-9AEE550669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b="53984"/>
            <a:stretch/>
          </p:blipFill>
          <p:spPr>
            <a:xfrm>
              <a:off x="9379258" y="5952589"/>
              <a:ext cx="2495550" cy="73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47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0B693F-76F1-F446-9F73-27D9D1296D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5855" b="44286"/>
          <a:stretch/>
        </p:blipFill>
        <p:spPr>
          <a:xfrm>
            <a:off x="-1" y="4248819"/>
            <a:ext cx="12306301" cy="275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B08E69-D7F8-A144-A9EB-DB5460D5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DIN Condense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704968-ACD0-0E4C-8506-288123D56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FCFA3-FA10-C449-B544-CE87E734E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DIN-Regular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2D070-5916-724D-B9D5-972FE8E1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791-86E9-1D46-88FA-790C8961E89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16F9DA-4F3A-1C4B-A388-6F45169560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1715"/>
          <a:stretch/>
        </p:blipFill>
        <p:spPr>
          <a:xfrm>
            <a:off x="0" y="-167952"/>
            <a:ext cx="12192000" cy="514794"/>
          </a:xfrm>
          <a:prstGeom prst="rect">
            <a:avLst/>
          </a:prstGeom>
        </p:spPr>
      </p:pic>
      <p:grpSp>
        <p:nvGrpSpPr>
          <p:cNvPr id="10" name="Group 9" descr="COD Logo in a red Box">
            <a:extLst>
              <a:ext uri="{FF2B5EF4-FFF2-40B4-BE49-F238E27FC236}">
                <a16:creationId xmlns:a16="http://schemas.microsoft.com/office/drawing/2014/main" id="{8D01A299-F3A2-4BC0-88D9-13B3A9AB3E6F}"/>
              </a:ext>
            </a:extLst>
          </p:cNvPr>
          <p:cNvGrpSpPr/>
          <p:nvPr userDrawn="1"/>
        </p:nvGrpSpPr>
        <p:grpSpPr>
          <a:xfrm>
            <a:off x="19050" y="5641134"/>
            <a:ext cx="2857500" cy="1943092"/>
            <a:chOff x="9198283" y="5886454"/>
            <a:chExt cx="2857500" cy="1943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C68ADA-D19C-492F-85A9-5FA595E65A7C}"/>
                </a:ext>
              </a:extLst>
            </p:cNvPr>
            <p:cNvSpPr/>
            <p:nvPr userDrawn="1"/>
          </p:nvSpPr>
          <p:spPr>
            <a:xfrm>
              <a:off x="9198283" y="5886454"/>
              <a:ext cx="2857500" cy="1943092"/>
            </a:xfrm>
            <a:prstGeom prst="rect">
              <a:avLst/>
            </a:prstGeom>
            <a:solidFill>
              <a:srgbClr val="C41130"/>
            </a:solidFill>
            <a:ln w="57150">
              <a:solidFill>
                <a:srgbClr val="FFC4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FF157B7-0CEA-4DE9-BF19-B24DFBA4CA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b="53984"/>
            <a:stretch/>
          </p:blipFill>
          <p:spPr>
            <a:xfrm>
              <a:off x="9379258" y="5952589"/>
              <a:ext cx="2495550" cy="73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288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0B7FA-D7A1-3E42-9529-4F300F8A3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E88F6-7B73-FA46-AE36-1749071E9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280D6-3573-9645-BF0E-BF26E3493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yriad Arabic" panose="01010101010101010101" pitchFamily="50" charset="-78"/>
              </a:defRPr>
            </a:lvl1pPr>
          </a:lstStyle>
          <a:p>
            <a:fld id="{9D630791-86E9-1D46-88FA-790C8961E8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8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DIN" panose="02000503030000020004" pitchFamily="2" charset="0"/>
          <a:ea typeface="Baskerville" panose="02020502070401020303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A7D3-6B19-E246-8BE9-C25009624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2800"/>
            <a:ext cx="9144000" cy="2677992"/>
          </a:xfrm>
        </p:spPr>
        <p:txBody>
          <a:bodyPr>
            <a:normAutofit/>
          </a:bodyPr>
          <a:lstStyle/>
          <a:p>
            <a:r>
              <a:rPr lang="en-US" sz="5000" dirty="0" smtClean="0"/>
              <a:t>Creating Dual Enrollment Pathway Partnerships </a:t>
            </a: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>IE/Desert Region- Health Sector</a:t>
            </a:r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D69C9-0E80-5244-B19B-D20B4A413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5890"/>
            <a:ext cx="9144000" cy="1343025"/>
          </a:xfrm>
        </p:spPr>
        <p:txBody>
          <a:bodyPr/>
          <a:lstStyle/>
          <a:p>
            <a:r>
              <a:rPr lang="en-US" dirty="0" smtClean="0"/>
              <a:t>February 16</a:t>
            </a:r>
            <a:r>
              <a:rPr lang="en-US" baseline="30000" dirty="0" smtClean="0"/>
              <a:t>th</a:t>
            </a:r>
            <a:r>
              <a:rPr lang="en-US" dirty="0" smtClean="0"/>
              <a:t>, 2021</a:t>
            </a:r>
          </a:p>
          <a:p>
            <a:r>
              <a:rPr lang="en-US" dirty="0" smtClean="0"/>
              <a:t>Brian Thompson, Manager College and Career Access Pathways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5" y="136875"/>
            <a:ext cx="10697764" cy="60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Establishing Dual Enrollment Pathways in your 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24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Creating a college going culture in the Coachella Valley</a:t>
            </a:r>
          </a:p>
          <a:p>
            <a:r>
              <a:rPr lang="en-US" dirty="0" smtClean="0"/>
              <a:t>Easing the transition between HS and College</a:t>
            </a:r>
          </a:p>
          <a:p>
            <a:r>
              <a:rPr lang="en-US" dirty="0" smtClean="0"/>
              <a:t>Increased program enrollments through CTE pathways at the Academies (Creates pipelines of interested students into your program)</a:t>
            </a:r>
          </a:p>
          <a:p>
            <a:r>
              <a:rPr lang="en-US" dirty="0" smtClean="0"/>
              <a:t>Increased exposure to students that may have never considered </a:t>
            </a:r>
            <a:r>
              <a:rPr lang="en-US" dirty="0" smtClean="0"/>
              <a:t>your institution </a:t>
            </a:r>
            <a:r>
              <a:rPr lang="en-US" dirty="0" smtClean="0"/>
              <a:t>as an option</a:t>
            </a:r>
          </a:p>
          <a:p>
            <a:r>
              <a:rPr lang="en-US" dirty="0" smtClean="0"/>
              <a:t>Increased </a:t>
            </a:r>
            <a:r>
              <a:rPr lang="en-US" dirty="0" smtClean="0"/>
              <a:t>transfer students from your institution </a:t>
            </a:r>
            <a:endParaRPr lang="en-US" dirty="0" smtClean="0"/>
          </a:p>
          <a:p>
            <a:r>
              <a:rPr lang="en-US" dirty="0" smtClean="0"/>
              <a:t>Increased FTES for the college</a:t>
            </a:r>
          </a:p>
          <a:p>
            <a:r>
              <a:rPr lang="en-US" dirty="0" smtClean="0"/>
              <a:t>Exposing non-traditional and first generation students to college courses in a lower stakes and higher support environment</a:t>
            </a:r>
          </a:p>
          <a:p>
            <a:r>
              <a:rPr lang="en-US" dirty="0" smtClean="0"/>
              <a:t>Lowering equity gaps for at risk populations and groups.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</a:t>
            </a:r>
            <a:r>
              <a:rPr lang="en-US" dirty="0" err="1" smtClean="0"/>
              <a:t>DuE</a:t>
            </a:r>
            <a:r>
              <a:rPr lang="en-US" dirty="0" smtClean="0"/>
              <a:t>/CCAPP pathway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395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Defining Interest from the K12 or COD in offering a certain pathway of courses</a:t>
            </a:r>
          </a:p>
          <a:p>
            <a:r>
              <a:rPr lang="en-US" dirty="0" smtClean="0"/>
              <a:t>Introduction of the proposed pathway to specific schools/departments through </a:t>
            </a:r>
            <a:r>
              <a:rPr lang="en-US" dirty="0" err="1" smtClean="0"/>
              <a:t>DuE</a:t>
            </a:r>
            <a:r>
              <a:rPr lang="en-US" dirty="0" smtClean="0"/>
              <a:t> Liaisons</a:t>
            </a:r>
          </a:p>
          <a:p>
            <a:r>
              <a:rPr lang="en-US" dirty="0" smtClean="0"/>
              <a:t>Identification of embedded instructor for the course from the HS site</a:t>
            </a:r>
          </a:p>
          <a:p>
            <a:r>
              <a:rPr lang="en-US" dirty="0" smtClean="0"/>
              <a:t>Collaboration of HS instructor and COD instructor to discuss rigor and content of curriculum currently being offered and proposed to be offered</a:t>
            </a:r>
          </a:p>
          <a:p>
            <a:r>
              <a:rPr lang="en-US" dirty="0" smtClean="0"/>
              <a:t> Creation of HR posting for evaluative interview process of proposed embedded HS instructor. They must meet CA state minimum </a:t>
            </a:r>
            <a:r>
              <a:rPr lang="en-US" dirty="0" err="1" smtClean="0"/>
              <a:t>quals</a:t>
            </a:r>
            <a:endParaRPr lang="en-US" dirty="0" smtClean="0"/>
          </a:p>
          <a:p>
            <a:r>
              <a:rPr lang="en-US" dirty="0" smtClean="0"/>
              <a:t>HR Onboarding of instructor</a:t>
            </a:r>
          </a:p>
          <a:p>
            <a:r>
              <a:rPr lang="en-US" dirty="0" smtClean="0"/>
              <a:t>Scheduling of the course with assigned instructor and enrollment of special admittance High School students</a:t>
            </a:r>
          </a:p>
          <a:p>
            <a:r>
              <a:rPr lang="en-US" dirty="0" smtClean="0"/>
              <a:t>Ensuring the school district provides needed books and curriculum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5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for establishing/established </a:t>
            </a:r>
            <a:r>
              <a:rPr lang="en-US" dirty="0" err="1" smtClean="0"/>
              <a:t>DuE</a:t>
            </a:r>
            <a:r>
              <a:rPr lang="en-US" dirty="0" smtClean="0"/>
              <a:t> pathways </a:t>
            </a:r>
            <a:r>
              <a:rPr lang="en-US" dirty="0" smtClean="0"/>
              <a:t>at your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55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Communication is KEY! Open lines of communication between my office, your department and the K12 school district/school site is essential when setting up new </a:t>
            </a:r>
            <a:r>
              <a:rPr lang="en-US" dirty="0" err="1" smtClean="0"/>
              <a:t>DuE</a:t>
            </a:r>
            <a:r>
              <a:rPr lang="en-US" dirty="0" smtClean="0"/>
              <a:t> courses and even after they are established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Establish a K-14 Consortium group that meets monthly</a:t>
            </a:r>
          </a:p>
          <a:p>
            <a:r>
              <a:rPr lang="en-US" dirty="0" smtClean="0"/>
              <a:t>Create the </a:t>
            </a:r>
            <a:r>
              <a:rPr lang="en-US" dirty="0" err="1" smtClean="0"/>
              <a:t>DuE</a:t>
            </a:r>
            <a:r>
              <a:rPr lang="en-US" dirty="0" smtClean="0"/>
              <a:t> School Faculty Liaison Program</a:t>
            </a:r>
            <a:endParaRPr lang="en-US" dirty="0" smtClean="0"/>
          </a:p>
          <a:p>
            <a:r>
              <a:rPr lang="en-US" dirty="0" smtClean="0"/>
              <a:t>Invite embedded </a:t>
            </a:r>
            <a:r>
              <a:rPr lang="en-US" dirty="0" err="1" smtClean="0"/>
              <a:t>DuE</a:t>
            </a:r>
            <a:r>
              <a:rPr lang="en-US" dirty="0" smtClean="0"/>
              <a:t> Faculty to your department meetings, provide them professional development opportunities and treat them as you would any other adjunct in your department.</a:t>
            </a:r>
          </a:p>
          <a:p>
            <a:r>
              <a:rPr lang="en-US" dirty="0" smtClean="0"/>
              <a:t>Provide sample syllabi, course shells for canvas, and any other materials that will assist in offering the curriculum in the same rigorous format that is expected within your department.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80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Dual Enrollment School Liaisons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38796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School of Communications- Kristie Camacho, English Dept.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School of Social Sciences and Arts- Laurilie Jackson, Media Dept.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School of Health Sciences and Education- Meredith Dillon, KINE Dept.</a:t>
            </a:r>
          </a:p>
          <a:p>
            <a:endParaRPr lang="en-US" dirty="0"/>
          </a:p>
          <a:p>
            <a:r>
              <a:rPr lang="en-US" dirty="0" smtClean="0"/>
              <a:t>School of Applied Sciences and Business- Rory Pratt, Welding Dept.</a:t>
            </a:r>
          </a:p>
          <a:p>
            <a:endParaRPr lang="en-US" dirty="0"/>
          </a:p>
          <a:p>
            <a:r>
              <a:rPr lang="en-US" dirty="0" smtClean="0"/>
              <a:t>School of Math and Science- Michael Silveira, Biology Dept.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9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awesome information!!</a:t>
            </a:r>
            <a:br>
              <a:rPr lang="en-US" dirty="0" smtClean="0"/>
            </a:br>
            <a:r>
              <a:rPr lang="en-US" dirty="0" smtClean="0"/>
              <a:t>Comments? Concerns? 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14773"/>
            <a:ext cx="9144000" cy="23219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Mr. Brian K. Thompson</a:t>
            </a:r>
          </a:p>
          <a:p>
            <a:r>
              <a:rPr lang="en-US" sz="3200" dirty="0" smtClean="0"/>
              <a:t>Manager, Career and College Access Pathways</a:t>
            </a:r>
          </a:p>
          <a:p>
            <a:r>
              <a:rPr lang="en-US" sz="3200" dirty="0" smtClean="0"/>
              <a:t>bthompson@collegeofthedesert.edu</a:t>
            </a:r>
          </a:p>
          <a:p>
            <a:r>
              <a:rPr lang="en-US" sz="3200" dirty="0" smtClean="0"/>
              <a:t>760.862.1396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33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AA52-2CC5-4009-A1C9-E1EB6CBA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Flex 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EAA99-2F53-4A64-8B61-2E7B78368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47" y="1690689"/>
            <a:ext cx="10515600" cy="41239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POP Quiz! Get ready to win a prize for your prior knowledge about </a:t>
            </a:r>
            <a:r>
              <a:rPr lang="en-US" dirty="0" err="1" smtClean="0"/>
              <a:t>DuE</a:t>
            </a:r>
            <a:endParaRPr lang="en-US" dirty="0" smtClean="0"/>
          </a:p>
          <a:p>
            <a:r>
              <a:rPr lang="en-US" dirty="0" smtClean="0"/>
              <a:t>What is a CCAPP? What is the difference between </a:t>
            </a:r>
            <a:r>
              <a:rPr lang="en-US" dirty="0" err="1" smtClean="0"/>
              <a:t>DuE</a:t>
            </a:r>
            <a:r>
              <a:rPr lang="en-US" dirty="0" smtClean="0"/>
              <a:t> and </a:t>
            </a:r>
            <a:r>
              <a:rPr lang="en-US" dirty="0" err="1" smtClean="0"/>
              <a:t>CoE</a:t>
            </a:r>
            <a:endParaRPr lang="en-US" dirty="0" smtClean="0"/>
          </a:p>
          <a:p>
            <a:r>
              <a:rPr lang="en-US" dirty="0" err="1" smtClean="0"/>
              <a:t>DuE</a:t>
            </a:r>
            <a:r>
              <a:rPr lang="en-US" dirty="0" smtClean="0"/>
              <a:t> growth at COD, Program pathways offered</a:t>
            </a:r>
            <a:endParaRPr lang="en-US" dirty="0" smtClean="0"/>
          </a:p>
          <a:p>
            <a:r>
              <a:rPr lang="en-US" dirty="0" smtClean="0"/>
              <a:t>What are the benefits of establishing a </a:t>
            </a:r>
            <a:r>
              <a:rPr lang="en-US" dirty="0" err="1" smtClean="0"/>
              <a:t>DuE</a:t>
            </a:r>
            <a:r>
              <a:rPr lang="en-US" dirty="0" smtClean="0"/>
              <a:t> Pathway through </a:t>
            </a:r>
            <a:r>
              <a:rPr lang="en-US" dirty="0" smtClean="0"/>
              <a:t>CCAP </a:t>
            </a:r>
            <a:r>
              <a:rPr lang="en-US" dirty="0" smtClean="0"/>
              <a:t>Agreements?</a:t>
            </a:r>
          </a:p>
          <a:p>
            <a:r>
              <a:rPr lang="en-US" dirty="0" smtClean="0"/>
              <a:t>What is the process for which a new pathway is introduced?</a:t>
            </a:r>
          </a:p>
          <a:p>
            <a:r>
              <a:rPr lang="en-US" dirty="0" smtClean="0"/>
              <a:t>Best Practices for inclusive and immersive </a:t>
            </a:r>
            <a:r>
              <a:rPr lang="en-US" dirty="0" err="1" smtClean="0"/>
              <a:t>DuE</a:t>
            </a:r>
            <a:r>
              <a:rPr lang="en-US" dirty="0" smtClean="0"/>
              <a:t> pathways </a:t>
            </a:r>
            <a:r>
              <a:rPr lang="en-US" dirty="0" smtClean="0"/>
              <a:t>in Health Education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doesn’t love a Pop Quiz right at the beginning of class?</a:t>
            </a:r>
          </a:p>
          <a:p>
            <a:r>
              <a:rPr lang="en-US" dirty="0" smtClean="0"/>
              <a:t>Even better you could win a </a:t>
            </a:r>
            <a:r>
              <a:rPr lang="en-US" dirty="0" smtClean="0"/>
              <a:t>$15 </a:t>
            </a:r>
            <a:r>
              <a:rPr lang="en-US" dirty="0" smtClean="0"/>
              <a:t>gift card to Starbucks that will be sent to you electronically via e-mail!</a:t>
            </a:r>
          </a:p>
          <a:p>
            <a:r>
              <a:rPr lang="en-US" dirty="0" smtClean="0"/>
              <a:t>So get those phones out and visit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difference of the Dual and Concurrent Enrollment </a:t>
            </a:r>
            <a:r>
              <a:rPr lang="en-US" dirty="0" smtClean="0"/>
              <a:t>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095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Dual (</a:t>
            </a:r>
            <a:r>
              <a:rPr lang="en-US" dirty="0" err="1" smtClean="0"/>
              <a:t>DuE</a:t>
            </a:r>
            <a:r>
              <a:rPr lang="en-US" dirty="0" smtClean="0"/>
              <a:t>) and Concurrent Enrollment (</a:t>
            </a:r>
            <a:r>
              <a:rPr lang="en-US" dirty="0" err="1" smtClean="0"/>
              <a:t>CoE</a:t>
            </a:r>
            <a:r>
              <a:rPr lang="en-US" dirty="0" smtClean="0"/>
              <a:t>) program provides academic enrichment opportunities for special admittance high school students who complete College of the Desert coursework while still enrolled in their secondary educational pursuits. </a:t>
            </a:r>
          </a:p>
          <a:p>
            <a:r>
              <a:rPr lang="en-US" dirty="0" smtClean="0"/>
              <a:t>These early college access opportunities are categorized in two offerings (Dual and Concurrent Enrollment) so what is the difference?</a:t>
            </a:r>
          </a:p>
          <a:p>
            <a:r>
              <a:rPr lang="en-US" dirty="0" err="1" smtClean="0"/>
              <a:t>DuE</a:t>
            </a:r>
            <a:r>
              <a:rPr lang="en-US" dirty="0" smtClean="0"/>
              <a:t> refers to students participating in COD courses occurring on their HS campus sites and </a:t>
            </a:r>
            <a:r>
              <a:rPr lang="en-US" dirty="0" err="1" smtClean="0"/>
              <a:t>CoE</a:t>
            </a:r>
            <a:r>
              <a:rPr lang="en-US" dirty="0" smtClean="0"/>
              <a:t> refers to students take COD courses through our campus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3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CCAPP agreement?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3052"/>
          </a:xfrm>
        </p:spPr>
        <p:txBody>
          <a:bodyPr>
            <a:normAutofit/>
          </a:bodyPr>
          <a:lstStyle/>
          <a:p>
            <a:r>
              <a:rPr lang="en-US" dirty="0" smtClean="0"/>
              <a:t>An agreement between </a:t>
            </a:r>
            <a:r>
              <a:rPr lang="en-US" dirty="0" smtClean="0"/>
              <a:t>the CC District</a:t>
            </a:r>
            <a:r>
              <a:rPr lang="en-US" dirty="0" smtClean="0"/>
              <a:t> </a:t>
            </a:r>
            <a:r>
              <a:rPr lang="en-US" dirty="0" smtClean="0"/>
              <a:t>and a local school district to offer </a:t>
            </a:r>
            <a:r>
              <a:rPr lang="en-US" dirty="0" smtClean="0"/>
              <a:t>college </a:t>
            </a:r>
            <a:r>
              <a:rPr lang="en-US" dirty="0" smtClean="0"/>
              <a:t>level courses on their campus sites typically with an embedded/approved adjunct faculty member that teaches at the respective school.</a:t>
            </a:r>
          </a:p>
          <a:p>
            <a:r>
              <a:rPr lang="en-US" dirty="0" smtClean="0"/>
              <a:t>Agreements are creating under the legislature AB 288 which established regulation around Community Colleges offering more </a:t>
            </a:r>
            <a:r>
              <a:rPr lang="en-US" dirty="0" err="1" smtClean="0"/>
              <a:t>DuE</a:t>
            </a:r>
            <a:r>
              <a:rPr lang="en-US" dirty="0" smtClean="0"/>
              <a:t> courses to local school districts</a:t>
            </a:r>
          </a:p>
          <a:p>
            <a:r>
              <a:rPr lang="en-US" dirty="0" smtClean="0"/>
              <a:t>CCAPP agreements are similar to a MOU or ISA but are valid for 5 years, auto renewing each year.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8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AB30- Legislative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Enrollment procedure requirements for Students participating in CCAP Dual Enrollment courses</a:t>
            </a:r>
          </a:p>
          <a:p>
            <a:r>
              <a:rPr lang="en-US" dirty="0" smtClean="0"/>
              <a:t>Alters the CCAP board approval process to only require one board meeting for newly executed CCAP agreements</a:t>
            </a:r>
          </a:p>
          <a:p>
            <a:r>
              <a:rPr lang="en-US" dirty="0" smtClean="0"/>
              <a:t>Allows students who participate in Dual Enrollment through CCAPs to be granted registration priority based on units completed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1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Enrollment Pathways available at the K12 Partner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17866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PSUSD</a:t>
            </a:r>
            <a:r>
              <a:rPr lang="en-US" dirty="0" smtClean="0"/>
              <a:t>: General Education/Transfer Pathway (DHSHS, PSHS); Automotive CTE Pathway (RMHS); Education CTE Pathway (DHSHS); Public Safety Pathway (DHSHS); Theatre Arts CTE Pathway (PSHS); Digital Design and Production CTE Pathway (CCHS); Film CTE Pathway (CCHS); Spanish Language Pathway (PSHS)</a:t>
            </a:r>
          </a:p>
          <a:p>
            <a:r>
              <a:rPr lang="en-US" b="1" dirty="0" smtClean="0"/>
              <a:t>DSUSD</a:t>
            </a:r>
            <a:r>
              <a:rPr lang="en-US" dirty="0" smtClean="0"/>
              <a:t>: General Education/Transfer Pathway (PDHS, SHHS); Automotive CTE Pathway* (Amistad HS); Culinary Arts CTE Pathway (LQHS</a:t>
            </a:r>
            <a:r>
              <a:rPr lang="en-US" dirty="0"/>
              <a:t>); Public Safety Pathway </a:t>
            </a:r>
            <a:r>
              <a:rPr lang="en-US" dirty="0" smtClean="0"/>
              <a:t>(SHHS); Spanish Language Pathway (SHHS)</a:t>
            </a:r>
          </a:p>
          <a:p>
            <a:r>
              <a:rPr lang="en-US" b="1" dirty="0" smtClean="0"/>
              <a:t>CVUSD</a:t>
            </a:r>
            <a:r>
              <a:rPr lang="en-US" dirty="0" smtClean="0"/>
              <a:t>: Film CTE Pathway* (CVHS, DMHS); CIS CTE Pathway* (CVHS); Public Safety Pathway (CVHS)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2020 Dual Enrollment- ON THE RISE!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1845"/>
            <a:ext cx="10515600" cy="4351338"/>
          </a:xfrm>
        </p:spPr>
        <p:txBody>
          <a:bodyPr/>
          <a:lstStyle/>
          <a:p>
            <a:r>
              <a:rPr lang="en-US" dirty="0" smtClean="0"/>
              <a:t>Total Dual Enrollment Sections across </a:t>
            </a:r>
            <a:r>
              <a:rPr lang="en-US" dirty="0" smtClean="0"/>
              <a:t>all partnering districts</a:t>
            </a:r>
            <a:r>
              <a:rPr lang="en-US" dirty="0" smtClean="0"/>
              <a:t>=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- 33 Sections Fall 2020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- 22 Sections across 2020-2021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- 37 Sections Spring 2020 </a:t>
            </a:r>
          </a:p>
          <a:p>
            <a:r>
              <a:rPr lang="en-US" dirty="0" smtClean="0"/>
              <a:t>Total Concurrent Enrollment </a:t>
            </a:r>
            <a:r>
              <a:rPr lang="en-US" dirty="0" smtClean="0"/>
              <a:t>Sections </a:t>
            </a:r>
            <a:r>
              <a:rPr lang="en-US" dirty="0" smtClean="0"/>
              <a:t>= 8*</a:t>
            </a:r>
          </a:p>
          <a:p>
            <a:r>
              <a:rPr lang="en-US" dirty="0" smtClean="0"/>
              <a:t>Total Dual Enrollment Unduplicated Students = 1053 vs. 647</a:t>
            </a:r>
          </a:p>
          <a:p>
            <a:r>
              <a:rPr lang="en-US" dirty="0" smtClean="0"/>
              <a:t>Total Dual Enrollment Registrations= 1330 vs. 755</a:t>
            </a:r>
          </a:p>
          <a:p>
            <a:r>
              <a:rPr lang="en-US" dirty="0" smtClean="0"/>
              <a:t>Total Concurrent Enrollment </a:t>
            </a:r>
            <a:r>
              <a:rPr lang="en-US" dirty="0" err="1" smtClean="0"/>
              <a:t>Undup</a:t>
            </a:r>
            <a:r>
              <a:rPr lang="en-US" dirty="0" smtClean="0"/>
              <a:t>. Students = 165 vs. 83*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883772" y="1184886"/>
          <a:ext cx="8081318" cy="530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 txBox="1">
            <a:spLocks/>
          </p:cNvSpPr>
          <p:nvPr/>
        </p:nvSpPr>
        <p:spPr>
          <a:xfrm>
            <a:off x="2524368" y="445477"/>
            <a:ext cx="8829431" cy="88008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" panose="02000503030000020004" pitchFamily="2" charset="0"/>
                <a:ea typeface="Baskerville" panose="02020502070401020303" pitchFamily="18" charset="0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Gadugi" panose="020B0502040204020203" pitchFamily="34" charset="0"/>
              </a:rPr>
              <a:t>Success by Discipline, </a:t>
            </a:r>
            <a:br>
              <a:rPr lang="en-US" sz="4000" b="1" dirty="0" smtClean="0">
                <a:latin typeface="Gadugi" panose="020B0502040204020203" pitchFamily="34" charset="0"/>
              </a:rPr>
            </a:br>
            <a:r>
              <a:rPr lang="en-US" sz="4000" b="1" dirty="0" smtClean="0">
                <a:latin typeface="Gadugi" panose="020B0502040204020203" pitchFamily="34" charset="0"/>
              </a:rPr>
              <a:t>Dual vs. Other</a:t>
            </a:r>
            <a:endParaRPr lang="en-US" sz="4000" b="1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D_SimplePPT" id="{AED3945A-E9DD-744C-ABC9-F77E2CCEBB6E}" vid="{48F9F9E2-0B02-DD4F-9A42-CD86F72307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Type xmlns="ddca97fc-4195-40b4-8f33-25cc3596c07f">
      <Value>Digital / Email Templates</Value>
    </Template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00AB67A57C8340B4A421DC5CC52330" ma:contentTypeVersion="0" ma:contentTypeDescription="Create a new document." ma:contentTypeScope="" ma:versionID="52bf0fdf1351620341c77b4c4a883224">
  <xsd:schema xmlns:xsd="http://www.w3.org/2001/XMLSchema" xmlns:xs="http://www.w3.org/2001/XMLSchema" xmlns:p="http://schemas.microsoft.com/office/2006/metadata/properties" xmlns:ns2="ddca97fc-4195-40b4-8f33-25cc3596c07f" targetNamespace="http://schemas.microsoft.com/office/2006/metadata/properties" ma:root="true" ma:fieldsID="d0444e9dcb057dfce8a4807566f33a6c" ns2:_="">
    <xsd:import namespace="ddca97fc-4195-40b4-8f33-25cc3596c07f"/>
    <xsd:element name="properties">
      <xsd:complexType>
        <xsd:sequence>
          <xsd:element name="documentManagement">
            <xsd:complexType>
              <xsd:all>
                <xsd:element ref="ns2:Template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a97fc-4195-40b4-8f33-25cc3596c07f" elementFormDefault="qualified">
    <xsd:import namespace="http://schemas.microsoft.com/office/2006/documentManagement/types"/>
    <xsd:import namespace="http://schemas.microsoft.com/office/infopath/2007/PartnerControls"/>
    <xsd:element name="TemplateType" ma:index="8" nillable="true" ma:displayName="TemplateType" ma:description="Type of template" ma:internalName="Template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ards, Letterhead &amp; Envelopes"/>
                    <xsd:enumeration value="Printable Templates"/>
                    <xsd:enumeration value="Digital / Email Template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CC36CF-2536-4E3A-BF4D-5BF367D509B5}">
  <ds:schemaRefs>
    <ds:schemaRef ds:uri="ddca97fc-4195-40b4-8f33-25cc3596c07f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625F68-FFD7-4343-A5BD-CF014A3100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BD190C-B5C1-4451-BA01-702C147027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a97fc-4195-40b4-8f33-25cc3596c0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1001</Words>
  <Application>Microsoft Office PowerPoint</Application>
  <PresentationFormat>Widescreen</PresentationFormat>
  <Paragraphs>81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Baskerville</vt:lpstr>
      <vt:lpstr>Calibri</vt:lpstr>
      <vt:lpstr>DIN</vt:lpstr>
      <vt:lpstr>DIN Condensed</vt:lpstr>
      <vt:lpstr>DIN-Bold</vt:lpstr>
      <vt:lpstr>DIN-Regular</vt:lpstr>
      <vt:lpstr>Gadugi</vt:lpstr>
      <vt:lpstr>Myriad Arabic</vt:lpstr>
      <vt:lpstr>Myriad Pro</vt:lpstr>
      <vt:lpstr>Verdana</vt:lpstr>
      <vt:lpstr>Office Theme</vt:lpstr>
      <vt:lpstr>Creating Dual Enrollment Pathway Partnerships  IE/Desert Region- Health Sector</vt:lpstr>
      <vt:lpstr>Topics for Flex Presentation</vt:lpstr>
      <vt:lpstr>POP QUIZ!</vt:lpstr>
      <vt:lpstr>What is the difference of the Dual and Concurrent Enrollment program?</vt:lpstr>
      <vt:lpstr>What is a CCAPP agreement?</vt:lpstr>
      <vt:lpstr>AB30- Legislative Changes</vt:lpstr>
      <vt:lpstr>Dual Enrollment Pathways available at the K12 Partner Districts</vt:lpstr>
      <vt:lpstr>Fall 2020 Dual Enrollment- ON THE RISE!</vt:lpstr>
      <vt:lpstr>PowerPoint Presentation</vt:lpstr>
      <vt:lpstr>PowerPoint Presentation</vt:lpstr>
      <vt:lpstr>Benefits to Establishing Dual Enrollment Pathways in your Programs</vt:lpstr>
      <vt:lpstr>Creating a DuE/CCAPP pathway process</vt:lpstr>
      <vt:lpstr>Best practices for establishing/established DuE pathways at your districts</vt:lpstr>
      <vt:lpstr>Meet the Dual Enrollment School Liaisons</vt:lpstr>
      <vt:lpstr> What awesome information!! Comments? Concerns?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2019 COD PPT Template</dc:title>
  <dc:creator>Microsoft Office User</dc:creator>
  <cp:lastModifiedBy>Brian Thompson</cp:lastModifiedBy>
  <cp:revision>39</cp:revision>
  <dcterms:created xsi:type="dcterms:W3CDTF">2019-01-21T23:04:50Z</dcterms:created>
  <dcterms:modified xsi:type="dcterms:W3CDTF">2021-02-16T07:02:37Z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0x010100E200AB67A57C8340B4A421DC5CC52330</vt:lpwstr>
  </property>
  <property fmtid="{D5CDD505-2E9C-101B-9397-08002B2CF9AE}" pid="3" name="Order">
    <vt:r8>15700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